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9"/>
  </p:notesMasterIdLst>
  <p:sldIdLst>
    <p:sldId id="257" r:id="rId2"/>
    <p:sldId id="258" r:id="rId3"/>
    <p:sldId id="259" r:id="rId4"/>
    <p:sldId id="260" r:id="rId5"/>
    <p:sldId id="261" r:id="rId6"/>
    <p:sldId id="262" r:id="rId7"/>
    <p:sldId id="264" r:id="rId8"/>
    <p:sldId id="266" r:id="rId9"/>
    <p:sldId id="265" r:id="rId10"/>
    <p:sldId id="263" r:id="rId11"/>
    <p:sldId id="267" r:id="rId12"/>
    <p:sldId id="271" r:id="rId13"/>
    <p:sldId id="273" r:id="rId14"/>
    <p:sldId id="272" r:id="rId15"/>
    <p:sldId id="268" r:id="rId16"/>
    <p:sldId id="269" r:id="rId17"/>
    <p:sldId id="270" r:id="rId18"/>
  </p:sldIdLst>
  <p:sldSz cx="9144000" cy="6858000" type="screen4x3"/>
  <p:notesSz cx="7010400" cy="9236075"/>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0000"/>
    <a:srgbClr val="0000FF"/>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42" autoAdjust="0"/>
    <p:restoredTop sz="94660"/>
  </p:normalViewPr>
  <p:slideViewPr>
    <p:cSldViewPr>
      <p:cViewPr varScale="1">
        <p:scale>
          <a:sx n="89" d="100"/>
          <a:sy n="89" d="100"/>
        </p:scale>
        <p:origin x="-8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Rot="1" noChangeAspect="1" noChangeArrowheads="1"/>
          </p:cNvSpPr>
          <p:nvPr>
            <p:ph type="sldImg" idx="2"/>
          </p:nvPr>
        </p:nvSpPr>
        <p:spPr bwMode="auto">
          <a:xfrm>
            <a:off x="1074738" y="760413"/>
            <a:ext cx="4673600" cy="3327400"/>
          </a:xfrm>
          <a:prstGeom prst="rect">
            <a:avLst/>
          </a:prstGeom>
          <a:noFill/>
          <a:ln w="1" cmpd="sng">
            <a:noFill/>
            <a:miter lim="800000"/>
            <a:headEnd/>
            <a:tailEnd/>
          </a:ln>
        </p:spPr>
      </p:sp>
      <p:sp>
        <p:nvSpPr>
          <p:cNvPr id="3075" name="Rectangle 3"/>
          <p:cNvSpPr>
            <a:spLocks noGrp="1" noChangeArrowheads="1"/>
          </p:cNvSpPr>
          <p:nvPr>
            <p:ph type="body" sz="quarter" idx="3"/>
          </p:nvPr>
        </p:nvSpPr>
        <p:spPr bwMode="auto">
          <a:xfrm>
            <a:off x="549275" y="4432300"/>
            <a:ext cx="5910263" cy="3992563"/>
          </a:xfrm>
          <a:prstGeom prst="rect">
            <a:avLst/>
          </a:prstGeom>
          <a:noFill/>
          <a:ln w="1" cmpd="sng">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3076" name="Rectangle 4"/>
          <p:cNvSpPr>
            <a:spLocks noGrp="1" noChangeArrowheads="1"/>
          </p:cNvSpPr>
          <p:nvPr>
            <p:ph type="hdr" sz="quarter"/>
          </p:nvPr>
        </p:nvSpPr>
        <p:spPr bwMode="auto">
          <a:xfrm>
            <a:off x="0" y="0"/>
            <a:ext cx="3040063" cy="461963"/>
          </a:xfrm>
          <a:prstGeom prst="rect">
            <a:avLst/>
          </a:prstGeom>
          <a:noFill/>
          <a:ln w="1" cmpd="sng">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3077" name="Rectangle 5"/>
          <p:cNvSpPr>
            <a:spLocks noGrp="1" noChangeArrowheads="1"/>
          </p:cNvSpPr>
          <p:nvPr>
            <p:ph type="dt" idx="1"/>
          </p:nvPr>
        </p:nvSpPr>
        <p:spPr bwMode="auto">
          <a:xfrm>
            <a:off x="3970338" y="0"/>
            <a:ext cx="3040062" cy="461963"/>
          </a:xfrm>
          <a:prstGeom prst="rect">
            <a:avLst/>
          </a:prstGeom>
          <a:noFill/>
          <a:ln w="1" cmpd="sng">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zh-CN" altLang="en-US"/>
          </a:p>
        </p:txBody>
      </p:sp>
      <p:sp>
        <p:nvSpPr>
          <p:cNvPr id="3078" name="Rectangle 6"/>
          <p:cNvSpPr>
            <a:spLocks noGrp="1" noChangeArrowheads="1"/>
          </p:cNvSpPr>
          <p:nvPr>
            <p:ph type="ftr" sz="quarter" idx="4"/>
          </p:nvPr>
        </p:nvSpPr>
        <p:spPr bwMode="auto">
          <a:xfrm>
            <a:off x="0" y="8774113"/>
            <a:ext cx="3040063" cy="461962"/>
          </a:xfrm>
          <a:prstGeom prst="rect">
            <a:avLst/>
          </a:prstGeom>
          <a:noFill/>
          <a:ln w="1" cmpd="sng">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3079" name="Rectangle 7"/>
          <p:cNvSpPr>
            <a:spLocks noGrp="1" noChangeArrowheads="1"/>
          </p:cNvSpPr>
          <p:nvPr>
            <p:ph type="sldNum" sz="quarter" idx="5"/>
          </p:nvPr>
        </p:nvSpPr>
        <p:spPr bwMode="auto">
          <a:xfrm>
            <a:off x="3970338" y="8774113"/>
            <a:ext cx="3040062" cy="461962"/>
          </a:xfrm>
          <a:prstGeom prst="rect">
            <a:avLst/>
          </a:prstGeom>
          <a:noFill/>
          <a:ln w="1" cmpd="sng">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E1005E5F-71C7-4722-9959-BD64D285BFCA}"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xfrm>
            <a:off x="1195388" y="690563"/>
            <a:ext cx="4618037" cy="3463925"/>
          </a:xfrm>
        </p:spPr>
      </p:sp>
      <p:sp>
        <p:nvSpPr>
          <p:cNvPr id="5123" name="Rectangle 3"/>
          <p:cNvSpPr>
            <a:spLocks noGrp="1" noRot="1" noChangeArrowheads="1"/>
          </p:cNvSpPr>
          <p:nvPr>
            <p:ph type="body" idx="1"/>
          </p:nvPr>
        </p:nvSpPr>
        <p:spPr>
          <a:xfrm>
            <a:off x="700088" y="4386263"/>
            <a:ext cx="5607050" cy="4156075"/>
          </a:xfrm>
        </p:spPr>
        <p:txBody>
          <a:bodyPr/>
          <a:lstStyle/>
          <a:p>
            <a:r>
              <a:rPr lang="zh-CN" altLang="zh-CN"/>
              <a:t>This a test.</a:t>
            </a:r>
          </a:p>
          <a:p>
            <a:endParaRPr lang="zh-CN" altLang="zh-CN"/>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标题 28"/>
          <p:cNvSpPr>
            <a:spLocks noGrp="1"/>
          </p:cNvSpPr>
          <p:nvPr>
            <p:ph type="ctrTitle"/>
          </p:nvPr>
        </p:nvSpPr>
        <p:spPr>
          <a:xfrm>
            <a:off x="381000" y="4853411"/>
            <a:ext cx="8458200" cy="1222375"/>
          </a:xfrm>
        </p:spPr>
        <p:txBody>
          <a:bodyPr anchor="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16" name="日期占位符 15"/>
          <p:cNvSpPr>
            <a:spLocks noGrp="1"/>
          </p:cNvSpPr>
          <p:nvPr>
            <p:ph type="dt" sz="half" idx="10"/>
          </p:nvPr>
        </p:nvSpPr>
        <p:spPr/>
        <p:txBody>
          <a:bodyPr/>
          <a:lstStyle/>
          <a:p>
            <a:endParaRPr lang="zh-CN" altLang="zh-CN"/>
          </a:p>
        </p:txBody>
      </p:sp>
      <p:sp>
        <p:nvSpPr>
          <p:cNvPr id="2" name="页脚占位符 1"/>
          <p:cNvSpPr>
            <a:spLocks noGrp="1"/>
          </p:cNvSpPr>
          <p:nvPr>
            <p:ph type="ftr" sz="quarter" idx="11"/>
          </p:nvPr>
        </p:nvSpPr>
        <p:spPr/>
        <p:txBody>
          <a:bodyPr/>
          <a:lstStyle/>
          <a:p>
            <a:endParaRPr lang="zh-CN" altLang="zh-CN"/>
          </a:p>
        </p:txBody>
      </p:sp>
      <p:sp>
        <p:nvSpPr>
          <p:cNvPr id="15" name="灯片编号占位符 14"/>
          <p:cNvSpPr>
            <a:spLocks noGrp="1"/>
          </p:cNvSpPr>
          <p:nvPr>
            <p:ph type="sldNum" sz="quarter" idx="12"/>
          </p:nvPr>
        </p:nvSpPr>
        <p:spPr>
          <a:xfrm>
            <a:off x="8229600" y="6473952"/>
            <a:ext cx="758952" cy="246888"/>
          </a:xfrm>
        </p:spPr>
        <p:txBody>
          <a:bodyPr/>
          <a:lstStyle/>
          <a:p>
            <a:fld id="{C5974D63-159A-48DB-A314-9847F7DDEB11}" type="slidenum">
              <a:rPr lang="zh-CN" altLang="zh-CN" smtClean="0"/>
              <a:pPr/>
              <a:t>‹#›</a:t>
            </a:fld>
            <a:endParaRPr lang="zh-CN"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endParaRPr lang="zh-CN" altLang="zh-CN"/>
          </a:p>
        </p:txBody>
      </p:sp>
      <p:sp>
        <p:nvSpPr>
          <p:cNvPr id="5" name="页脚占位符 4"/>
          <p:cNvSpPr>
            <a:spLocks noGrp="1"/>
          </p:cNvSpPr>
          <p:nvPr>
            <p:ph type="ftr" sz="quarter" idx="11"/>
          </p:nvPr>
        </p:nvSpPr>
        <p:spPr/>
        <p:txBody>
          <a:bodyPr/>
          <a:lstStyle/>
          <a:p>
            <a:endParaRPr lang="zh-CN" altLang="zh-CN"/>
          </a:p>
        </p:txBody>
      </p:sp>
      <p:sp>
        <p:nvSpPr>
          <p:cNvPr id="6" name="灯片编号占位符 5"/>
          <p:cNvSpPr>
            <a:spLocks noGrp="1"/>
          </p:cNvSpPr>
          <p:nvPr>
            <p:ph type="sldNum" sz="quarter" idx="12"/>
          </p:nvPr>
        </p:nvSpPr>
        <p:spPr/>
        <p:txBody>
          <a:bodyPr/>
          <a:lstStyle/>
          <a:p>
            <a:fld id="{2C0DF887-BF85-41CD-8136-CC89292FC564}" type="slidenum">
              <a:rPr lang="zh-CN" altLang="zh-CN" smtClean="0"/>
              <a:pPr/>
              <a:t>‹#›</a:t>
            </a:fld>
            <a:endParaRPr lang="zh-CN"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549276"/>
            <a:ext cx="18288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549276"/>
            <a:ext cx="62484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endParaRPr lang="zh-CN" altLang="zh-CN"/>
          </a:p>
        </p:txBody>
      </p:sp>
      <p:sp>
        <p:nvSpPr>
          <p:cNvPr id="5" name="页脚占位符 4"/>
          <p:cNvSpPr>
            <a:spLocks noGrp="1"/>
          </p:cNvSpPr>
          <p:nvPr>
            <p:ph type="ftr" sz="quarter" idx="11"/>
          </p:nvPr>
        </p:nvSpPr>
        <p:spPr/>
        <p:txBody>
          <a:bodyPr/>
          <a:lstStyle/>
          <a:p>
            <a:endParaRPr lang="zh-CN" altLang="zh-CN"/>
          </a:p>
        </p:txBody>
      </p:sp>
      <p:sp>
        <p:nvSpPr>
          <p:cNvPr id="6" name="灯片编号占位符 5"/>
          <p:cNvSpPr>
            <a:spLocks noGrp="1"/>
          </p:cNvSpPr>
          <p:nvPr>
            <p:ph type="sldNum" sz="quarter" idx="12"/>
          </p:nvPr>
        </p:nvSpPr>
        <p:spPr/>
        <p:txBody>
          <a:bodyPr/>
          <a:lstStyle/>
          <a:p>
            <a:fld id="{15598316-EDE2-4EA4-901D-8D3DFEDE5998}" type="slidenum">
              <a:rPr lang="zh-CN" altLang="zh-CN" smtClean="0"/>
              <a:pPr/>
              <a:t>‹#›</a:t>
            </a:fld>
            <a:endParaRPr lang="zh-CN"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kumimoji="0" lang="zh-CN" altLang="en-US" smtClean="0"/>
              <a:t>单击此处编辑母版标题样式</a:t>
            </a:r>
            <a:endParaRPr kumimoji="0" lang="en-US"/>
          </a:p>
        </p:txBody>
      </p:sp>
      <p:sp>
        <p:nvSpPr>
          <p:cNvPr id="27" name="内容占位符 26"/>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endParaRPr lang="zh-CN" altLang="zh-CN"/>
          </a:p>
        </p:txBody>
      </p:sp>
      <p:sp>
        <p:nvSpPr>
          <p:cNvPr id="19" name="页脚占位符 18"/>
          <p:cNvSpPr>
            <a:spLocks noGrp="1"/>
          </p:cNvSpPr>
          <p:nvPr>
            <p:ph type="ftr" sz="quarter" idx="11"/>
          </p:nvPr>
        </p:nvSpPr>
        <p:spPr>
          <a:xfrm>
            <a:off x="3581400" y="76200"/>
            <a:ext cx="2895600" cy="288925"/>
          </a:xfrm>
        </p:spPr>
        <p:txBody>
          <a:bodyPr/>
          <a:lstStyle/>
          <a:p>
            <a:endParaRPr lang="zh-CN" altLang="zh-CN"/>
          </a:p>
        </p:txBody>
      </p:sp>
      <p:sp>
        <p:nvSpPr>
          <p:cNvPr id="16" name="灯片编号占位符 15"/>
          <p:cNvSpPr>
            <a:spLocks noGrp="1"/>
          </p:cNvSpPr>
          <p:nvPr>
            <p:ph type="sldNum" sz="quarter" idx="12"/>
          </p:nvPr>
        </p:nvSpPr>
        <p:spPr>
          <a:xfrm>
            <a:off x="8229600" y="6473952"/>
            <a:ext cx="758952" cy="246888"/>
          </a:xfrm>
        </p:spPr>
        <p:txBody>
          <a:bodyPr/>
          <a:lstStyle/>
          <a:p>
            <a:fld id="{FE2A2351-CD9E-4ADD-B75F-23D7FC8EA794}" type="slidenum">
              <a:rPr lang="zh-CN" altLang="zh-CN" smtClean="0"/>
              <a:pPr/>
              <a:t>‹#›</a:t>
            </a:fld>
            <a:endParaRPr lang="zh-CN"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文本占位符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19" name="日期占位符 18"/>
          <p:cNvSpPr>
            <a:spLocks noGrp="1"/>
          </p:cNvSpPr>
          <p:nvPr>
            <p:ph type="dt" sz="half" idx="10"/>
          </p:nvPr>
        </p:nvSpPr>
        <p:spPr/>
        <p:txBody>
          <a:bodyPr/>
          <a:lstStyle/>
          <a:p>
            <a:endParaRPr lang="zh-CN" altLang="zh-CN"/>
          </a:p>
        </p:txBody>
      </p:sp>
      <p:sp>
        <p:nvSpPr>
          <p:cNvPr id="11" name="页脚占位符 10"/>
          <p:cNvSpPr>
            <a:spLocks noGrp="1"/>
          </p:cNvSpPr>
          <p:nvPr>
            <p:ph type="ftr" sz="quarter" idx="11"/>
          </p:nvPr>
        </p:nvSpPr>
        <p:spPr/>
        <p:txBody>
          <a:bodyPr/>
          <a:lstStyle/>
          <a:p>
            <a:endParaRPr lang="zh-CN" altLang="zh-CN"/>
          </a:p>
        </p:txBody>
      </p:sp>
      <p:sp>
        <p:nvSpPr>
          <p:cNvPr id="16" name="灯片编号占位符 15"/>
          <p:cNvSpPr>
            <a:spLocks noGrp="1"/>
          </p:cNvSpPr>
          <p:nvPr>
            <p:ph type="sldNum" sz="quarter" idx="12"/>
          </p:nvPr>
        </p:nvSpPr>
        <p:spPr/>
        <p:txBody>
          <a:bodyPr/>
          <a:lstStyle/>
          <a:p>
            <a:fld id="{1A11022F-D025-4728-B597-E634ADB16C1B}" type="slidenum">
              <a:rPr lang="zh-CN" altLang="zh-CN" smtClean="0"/>
              <a:pPr/>
              <a:t>‹#›</a:t>
            </a:fld>
            <a:endParaRPr lang="zh-CN" altLang="zh-CN"/>
          </a:p>
        </p:txBody>
      </p:sp>
      <p:sp>
        <p:nvSpPr>
          <p:cNvPr id="8" name="标题 7"/>
          <p:cNvSpPr>
            <a:spLocks noGrp="1"/>
          </p:cNvSpPr>
          <p:nvPr>
            <p:ph type="title"/>
          </p:nvPr>
        </p:nvSpPr>
        <p:spPr>
          <a:xfrm>
            <a:off x="180475" y="2947085"/>
            <a:ext cx="8686800" cy="1184825"/>
          </a:xfrm>
        </p:spPr>
        <p:txBody>
          <a:bodyPr rtlCol="0" anchor="t"/>
          <a:lstStyle>
            <a:lvl1pPr algn="r">
              <a:defRPr/>
            </a:lvl1pPr>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457200"/>
            <a:ext cx="8686800" cy="841248"/>
          </a:xfrm>
        </p:spPr>
        <p:txBody>
          <a:bodyPr/>
          <a:lstStyle/>
          <a:p>
            <a:r>
              <a:rPr kumimoji="0" lang="zh-CN" altLang="en-US" smtClean="0"/>
              <a:t>单击此处编辑母版标题样式</a:t>
            </a:r>
            <a:endParaRPr kumimoji="0" lang="en-US"/>
          </a:p>
        </p:txBody>
      </p:sp>
      <p:sp>
        <p:nvSpPr>
          <p:cNvPr id="14" name="内容占位符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0"/>
          </p:nvPr>
        </p:nvSpPr>
        <p:spPr/>
        <p:txBody>
          <a:bodyPr/>
          <a:lstStyle/>
          <a:p>
            <a:endParaRPr lang="zh-CN" altLang="zh-CN"/>
          </a:p>
        </p:txBody>
      </p:sp>
      <p:sp>
        <p:nvSpPr>
          <p:cNvPr id="10" name="页脚占位符 9"/>
          <p:cNvSpPr>
            <a:spLocks noGrp="1"/>
          </p:cNvSpPr>
          <p:nvPr>
            <p:ph type="ftr" sz="quarter" idx="11"/>
          </p:nvPr>
        </p:nvSpPr>
        <p:spPr/>
        <p:txBody>
          <a:bodyPr/>
          <a:lstStyle/>
          <a:p>
            <a:endParaRPr lang="zh-CN" altLang="zh-CN"/>
          </a:p>
        </p:txBody>
      </p:sp>
      <p:sp>
        <p:nvSpPr>
          <p:cNvPr id="31" name="灯片编号占位符 30"/>
          <p:cNvSpPr>
            <a:spLocks noGrp="1"/>
          </p:cNvSpPr>
          <p:nvPr>
            <p:ph type="sldNum" sz="quarter" idx="12"/>
          </p:nvPr>
        </p:nvSpPr>
        <p:spPr/>
        <p:txBody>
          <a:bodyPr/>
          <a:lstStyle/>
          <a:p>
            <a:fld id="{820B6909-B919-4E87-9EE0-6A934061D3BA}" type="slidenum">
              <a:rPr lang="zh-CN" altLang="zh-CN" smtClean="0"/>
              <a:pPr/>
              <a:t>‹#›</a:t>
            </a:fld>
            <a:endParaRPr lang="zh-CN"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9" name="标题 28"/>
          <p:cNvSpPr>
            <a:spLocks noGrp="1"/>
          </p:cNvSpPr>
          <p:nvPr>
            <p:ph type="title"/>
          </p:nvPr>
        </p:nvSpPr>
        <p:spPr>
          <a:xfrm>
            <a:off x="304800" y="5410200"/>
            <a:ext cx="8610600" cy="882650"/>
          </a:xfrm>
        </p:spPr>
        <p:txBody>
          <a:bodyPr anchor="ctr"/>
          <a:lstStyle>
            <a:lvl1pPr>
              <a:defRPr/>
            </a:lvl1p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25" name="文本占位符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内容占位符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8" name="内容占位符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 name="日期占位符 9"/>
          <p:cNvSpPr>
            <a:spLocks noGrp="1"/>
          </p:cNvSpPr>
          <p:nvPr>
            <p:ph type="dt" sz="half" idx="10"/>
          </p:nvPr>
        </p:nvSpPr>
        <p:spPr/>
        <p:txBody>
          <a:bodyPr/>
          <a:lstStyle/>
          <a:p>
            <a:endParaRPr lang="zh-CN" altLang="zh-CN"/>
          </a:p>
        </p:txBody>
      </p:sp>
      <p:sp>
        <p:nvSpPr>
          <p:cNvPr id="6" name="页脚占位符 5"/>
          <p:cNvSpPr>
            <a:spLocks noGrp="1"/>
          </p:cNvSpPr>
          <p:nvPr>
            <p:ph type="ftr" sz="quarter" idx="11"/>
          </p:nvPr>
        </p:nvSpPr>
        <p:spPr/>
        <p:txBody>
          <a:bodyPr/>
          <a:lstStyle/>
          <a:p>
            <a:endParaRPr lang="zh-CN" altLang="zh-CN"/>
          </a:p>
        </p:txBody>
      </p:sp>
      <p:sp>
        <p:nvSpPr>
          <p:cNvPr id="7" name="灯片编号占位符 6"/>
          <p:cNvSpPr>
            <a:spLocks noGrp="1"/>
          </p:cNvSpPr>
          <p:nvPr>
            <p:ph type="sldNum" sz="quarter" idx="12"/>
          </p:nvPr>
        </p:nvSpPr>
        <p:spPr>
          <a:xfrm>
            <a:off x="8229600" y="6477000"/>
            <a:ext cx="762000" cy="246888"/>
          </a:xfrm>
        </p:spPr>
        <p:txBody>
          <a:bodyPr/>
          <a:lstStyle/>
          <a:p>
            <a:fld id="{86C6CB8E-0915-41E4-B231-B659C03AF9BE}" type="slidenum">
              <a:rPr lang="zh-CN" altLang="zh-CN" smtClean="0"/>
              <a:pPr/>
              <a:t>‹#›</a:t>
            </a:fld>
            <a:endParaRPr lang="zh-CN" altLang="zh-CN"/>
          </a:p>
        </p:txBody>
      </p:sp>
      <p:sp>
        <p:nvSpPr>
          <p:cNvPr id="11" name="直接连接符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457200"/>
            <a:ext cx="8686800" cy="841248"/>
          </a:xfrm>
        </p:spPr>
        <p:txBody>
          <a:bodyPr/>
          <a:lstStyle/>
          <a:p>
            <a:r>
              <a:rPr kumimoji="0" lang="zh-CN" altLang="en-US" smtClean="0"/>
              <a:t>单击此处编辑母版标题样式</a:t>
            </a:r>
            <a:endParaRPr kumimoji="0" lang="en-US"/>
          </a:p>
        </p:txBody>
      </p:sp>
      <p:sp>
        <p:nvSpPr>
          <p:cNvPr id="12" name="日期占位符 11"/>
          <p:cNvSpPr>
            <a:spLocks noGrp="1"/>
          </p:cNvSpPr>
          <p:nvPr>
            <p:ph type="dt" sz="half" idx="10"/>
          </p:nvPr>
        </p:nvSpPr>
        <p:spPr/>
        <p:txBody>
          <a:bodyPr/>
          <a:lstStyle/>
          <a:p>
            <a:endParaRPr lang="zh-CN" altLang="zh-CN"/>
          </a:p>
        </p:txBody>
      </p:sp>
      <p:sp>
        <p:nvSpPr>
          <p:cNvPr id="21" name="页脚占位符 20"/>
          <p:cNvSpPr>
            <a:spLocks noGrp="1"/>
          </p:cNvSpPr>
          <p:nvPr>
            <p:ph type="ftr" sz="quarter" idx="11"/>
          </p:nvPr>
        </p:nvSpPr>
        <p:spPr/>
        <p:txBody>
          <a:bodyPr/>
          <a:lstStyle/>
          <a:p>
            <a:endParaRPr lang="zh-CN" altLang="zh-CN"/>
          </a:p>
        </p:txBody>
      </p:sp>
      <p:sp>
        <p:nvSpPr>
          <p:cNvPr id="6" name="灯片编号占位符 5"/>
          <p:cNvSpPr>
            <a:spLocks noGrp="1"/>
          </p:cNvSpPr>
          <p:nvPr>
            <p:ph type="sldNum" sz="quarter" idx="12"/>
          </p:nvPr>
        </p:nvSpPr>
        <p:spPr/>
        <p:txBody>
          <a:bodyPr/>
          <a:lstStyle/>
          <a:p>
            <a:fld id="{BAF75160-FE0D-4A6B-B35B-5A9C458FCDD0}" type="slidenum">
              <a:rPr lang="zh-CN" altLang="zh-CN" smtClean="0"/>
              <a:pPr/>
              <a:t>‹#›</a:t>
            </a:fld>
            <a:endParaRPr lang="zh-CN"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endParaRPr lang="zh-CN" altLang="zh-CN"/>
          </a:p>
        </p:txBody>
      </p:sp>
      <p:sp>
        <p:nvSpPr>
          <p:cNvPr id="24" name="页脚占位符 23"/>
          <p:cNvSpPr>
            <a:spLocks noGrp="1"/>
          </p:cNvSpPr>
          <p:nvPr>
            <p:ph type="ftr" sz="quarter" idx="11"/>
          </p:nvPr>
        </p:nvSpPr>
        <p:spPr/>
        <p:txBody>
          <a:bodyPr/>
          <a:lstStyle/>
          <a:p>
            <a:endParaRPr lang="zh-CN" altLang="zh-CN"/>
          </a:p>
        </p:txBody>
      </p:sp>
      <p:sp>
        <p:nvSpPr>
          <p:cNvPr id="7" name="灯片编号占位符 6"/>
          <p:cNvSpPr>
            <a:spLocks noGrp="1"/>
          </p:cNvSpPr>
          <p:nvPr>
            <p:ph type="sldNum" sz="quarter" idx="12"/>
          </p:nvPr>
        </p:nvSpPr>
        <p:spPr/>
        <p:txBody>
          <a:bodyPr/>
          <a:lstStyle/>
          <a:p>
            <a:fld id="{F4E2703F-4FAC-47D3-98BF-5DA2202D5933}" type="slidenum">
              <a:rPr lang="zh-CN" altLang="zh-CN" smtClean="0"/>
              <a:pPr/>
              <a:t>‹#›</a:t>
            </a:fld>
            <a:endParaRPr lang="zh-CN"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直接连接符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标题 11"/>
          <p:cNvSpPr>
            <a:spLocks noGrp="1"/>
          </p:cNvSpPr>
          <p:nvPr>
            <p:ph type="title"/>
          </p:nvPr>
        </p:nvSpPr>
        <p:spPr>
          <a:xfrm>
            <a:off x="457200" y="5486400"/>
            <a:ext cx="8458200" cy="520700"/>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14" name="内容占位符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endParaRPr lang="zh-CN" altLang="zh-CN"/>
          </a:p>
        </p:txBody>
      </p:sp>
      <p:sp>
        <p:nvSpPr>
          <p:cNvPr id="29" name="页脚占位符 28"/>
          <p:cNvSpPr>
            <a:spLocks noGrp="1"/>
          </p:cNvSpPr>
          <p:nvPr>
            <p:ph type="ftr" sz="quarter" idx="11"/>
          </p:nvPr>
        </p:nvSpPr>
        <p:spPr/>
        <p:txBody>
          <a:bodyPr/>
          <a:lstStyle/>
          <a:p>
            <a:endParaRPr lang="zh-CN" altLang="zh-CN"/>
          </a:p>
        </p:txBody>
      </p:sp>
      <p:sp>
        <p:nvSpPr>
          <p:cNvPr id="7" name="灯片编号占位符 6"/>
          <p:cNvSpPr>
            <a:spLocks noGrp="1"/>
          </p:cNvSpPr>
          <p:nvPr>
            <p:ph type="sldNum" sz="quarter" idx="12"/>
          </p:nvPr>
        </p:nvSpPr>
        <p:spPr/>
        <p:txBody>
          <a:bodyPr/>
          <a:lstStyle/>
          <a:p>
            <a:fld id="{BC4C72F3-ADE1-4551-95A7-5F96DA94CAD9}" type="slidenum">
              <a:rPr lang="zh-CN" altLang="zh-CN" smtClean="0"/>
              <a:pPr/>
              <a:t>‹#›</a:t>
            </a:fld>
            <a:endParaRPr lang="zh-CN"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zh-CN" altLang="en-US" smtClean="0"/>
              <a:t>单击图标添加图片</a:t>
            </a:r>
            <a:endParaRPr kumimoji="0" lang="en-US" dirty="0"/>
          </a:p>
        </p:txBody>
      </p:sp>
      <p:sp>
        <p:nvSpPr>
          <p:cNvPr id="7" name="日期占位符 6"/>
          <p:cNvSpPr>
            <a:spLocks noGrp="1"/>
          </p:cNvSpPr>
          <p:nvPr>
            <p:ph type="dt" sz="half" idx="10"/>
          </p:nvPr>
        </p:nvSpPr>
        <p:spPr/>
        <p:txBody>
          <a:bodyPr/>
          <a:lstStyle/>
          <a:p>
            <a:endParaRPr lang="zh-CN" altLang="zh-CN"/>
          </a:p>
        </p:txBody>
      </p:sp>
      <p:sp>
        <p:nvSpPr>
          <p:cNvPr id="5" name="页脚占位符 4"/>
          <p:cNvSpPr>
            <a:spLocks noGrp="1"/>
          </p:cNvSpPr>
          <p:nvPr>
            <p:ph type="ftr" sz="quarter" idx="11"/>
          </p:nvPr>
        </p:nvSpPr>
        <p:spPr/>
        <p:txBody>
          <a:bodyPr/>
          <a:lstStyle/>
          <a:p>
            <a:endParaRPr lang="zh-CN" altLang="zh-CN"/>
          </a:p>
        </p:txBody>
      </p:sp>
      <p:sp>
        <p:nvSpPr>
          <p:cNvPr id="31" name="灯片编号占位符 30"/>
          <p:cNvSpPr>
            <a:spLocks noGrp="1"/>
          </p:cNvSpPr>
          <p:nvPr>
            <p:ph type="sldNum" sz="quarter" idx="12"/>
          </p:nvPr>
        </p:nvSpPr>
        <p:spPr/>
        <p:txBody>
          <a:bodyPr/>
          <a:lstStyle/>
          <a:p>
            <a:fld id="{CC753523-F126-4A2C-BE33-2889C46E1E9D}" type="slidenum">
              <a:rPr lang="zh-CN" altLang="zh-CN" smtClean="0"/>
              <a:pPr/>
              <a:t>‹#›</a:t>
            </a:fld>
            <a:endParaRPr lang="zh-CN" altLang="zh-CN"/>
          </a:p>
        </p:txBody>
      </p:sp>
      <p:sp>
        <p:nvSpPr>
          <p:cNvPr id="17" name="标题 16"/>
          <p:cNvSpPr>
            <a:spLocks noGrp="1"/>
          </p:cNvSpPr>
          <p:nvPr>
            <p:ph type="title"/>
          </p:nvPr>
        </p:nvSpPr>
        <p:spPr>
          <a:xfrm>
            <a:off x="381000" y="4993760"/>
            <a:ext cx="5867400" cy="522288"/>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文本占位符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1" name="日期占位符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zh-CN" altLang="zh-CN"/>
          </a:p>
        </p:txBody>
      </p:sp>
      <p:sp>
        <p:nvSpPr>
          <p:cNvPr id="28" name="页脚占位符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zh-CN" altLang="zh-CN"/>
          </a:p>
        </p:txBody>
      </p:sp>
      <p:sp>
        <p:nvSpPr>
          <p:cNvPr id="5" name="灯片编号占位符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831C8B4-DE39-4B49-9B0C-962D077E4F2D}" type="slidenum">
              <a:rPr lang="zh-CN" altLang="zh-CN" smtClean="0"/>
              <a:pPr/>
              <a:t>‹#›</a:t>
            </a:fld>
            <a:endParaRPr lang="zh-CN" altLang="zh-CN"/>
          </a:p>
        </p:txBody>
      </p:sp>
      <p:sp>
        <p:nvSpPr>
          <p:cNvPr id="10" name="标题占位符 9"/>
          <p:cNvSpPr>
            <a:spLocks noGrp="1"/>
          </p:cNvSpPr>
          <p:nvPr>
            <p:ph type="title"/>
          </p:nvPr>
        </p:nvSpPr>
        <p:spPr>
          <a:xfrm>
            <a:off x="304800" y="457200"/>
            <a:ext cx="8686800" cy="838200"/>
          </a:xfrm>
          <a:prstGeom prst="rect">
            <a:avLst/>
          </a:prstGeom>
        </p:spPr>
        <p:txBody>
          <a:bodyPr vert="horz" anchor="ctr">
            <a:normAutofit/>
          </a:bodyPr>
          <a:lstStyle/>
          <a:p>
            <a:r>
              <a:rPr kumimoji="0" lang="zh-CN" altLang="en-US" smtClean="0"/>
              <a:t>单击此处编辑母版标题样式</a:t>
            </a:r>
            <a:endParaRPr kumimoji="0" lang="en-US"/>
          </a:p>
        </p:txBody>
      </p:sp>
      <p:sp>
        <p:nvSpPr>
          <p:cNvPr id="9" name="直接连接符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直接连接符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irrawaddy.org/article.php?art_id=21207" TargetMode="External"/><Relationship Id="rId2" Type="http://schemas.openxmlformats.org/officeDocument/2006/relationships/hyperlink" Target="http://www.rbs2.com/plag.htm" TargetMode="External"/><Relationship Id="rId1" Type="http://schemas.openxmlformats.org/officeDocument/2006/relationships/slideLayout" Target="../slideLayouts/slideLayout2.xml"/><Relationship Id="rId4" Type="http://schemas.openxmlformats.org/officeDocument/2006/relationships/hyperlink" Target="http://archive.gulfnews.com/articles/08/04/15/10205783.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95288" y="1052513"/>
            <a:ext cx="7772400" cy="1431925"/>
          </a:xfrm>
        </p:spPr>
        <p:txBody>
          <a:bodyPr>
            <a:normAutofit fontScale="90000"/>
          </a:bodyPr>
          <a:lstStyle/>
          <a:p>
            <a:r>
              <a:rPr lang="en-GB" altLang="en-US" sz="9600"/>
              <a:t>Plagiarism</a:t>
            </a:r>
          </a:p>
        </p:txBody>
      </p:sp>
      <p:sp>
        <p:nvSpPr>
          <p:cNvPr id="4099" name="Rectangle 3"/>
          <p:cNvSpPr>
            <a:spLocks noGrp="1" noChangeArrowheads="1"/>
          </p:cNvSpPr>
          <p:nvPr>
            <p:ph type="subTitle" idx="1"/>
          </p:nvPr>
        </p:nvSpPr>
        <p:spPr>
          <a:xfrm>
            <a:off x="4140200" y="4941888"/>
            <a:ext cx="4889500" cy="1512887"/>
          </a:xfrm>
        </p:spPr>
        <p:txBody>
          <a:bodyPr/>
          <a:lstStyle/>
          <a:p>
            <a:r>
              <a:rPr lang="zh-CN" altLang="en-US" sz="1800">
                <a:ea typeface="宋体" pitchFamily="2" charset="-122"/>
              </a:rPr>
              <a:t>Hu Junhao</a:t>
            </a:r>
          </a:p>
          <a:p>
            <a:r>
              <a:rPr lang="zh-CN" altLang="en-US" sz="1800">
                <a:ea typeface="宋体" pitchFamily="2" charset="-122"/>
              </a:rPr>
              <a:t>Bob</a:t>
            </a:r>
          </a:p>
          <a:p>
            <a:r>
              <a:rPr lang="zh-CN" altLang="en-US" sz="1800">
                <a:ea typeface="宋体" pitchFamily="2" charset="-122"/>
              </a:rPr>
              <a:t>Alabd</a:t>
            </a:r>
            <a:endParaRPr lang="zh-CN" altLang="en-US" sz="180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606425" y="465138"/>
            <a:ext cx="7710488" cy="1433512"/>
          </a:xfrm>
          <a:prstGeom prst="rect">
            <a:avLst/>
          </a:prstGeom>
          <a:noFill/>
          <a:ln w="9525" cmpd="sng">
            <a:noFill/>
            <a:miter lim="800000"/>
            <a:headEnd/>
            <a:tailEnd/>
          </a:ln>
          <a:effectLst/>
        </p:spPr>
        <p:txBody>
          <a:bodyPr>
            <a:spAutoFit/>
          </a:bodyPr>
          <a:lstStyle/>
          <a:p>
            <a:r>
              <a:rPr lang="zh-CN" altLang="en-US" sz="4400" dirty="0"/>
              <a:t>The Americans' views toward the Plagiarism</a:t>
            </a:r>
          </a:p>
        </p:txBody>
      </p:sp>
      <p:sp>
        <p:nvSpPr>
          <p:cNvPr id="11267" name="Text Box 3"/>
          <p:cNvSpPr txBox="1">
            <a:spLocks noChangeArrowheads="1"/>
          </p:cNvSpPr>
          <p:nvPr/>
        </p:nvSpPr>
        <p:spPr bwMode="auto">
          <a:xfrm>
            <a:off x="663575" y="2413000"/>
            <a:ext cx="8013700" cy="3505200"/>
          </a:xfrm>
          <a:prstGeom prst="rect">
            <a:avLst/>
          </a:prstGeom>
          <a:noFill/>
          <a:ln w="9525" cmpd="sng">
            <a:noFill/>
            <a:miter lim="800000"/>
            <a:headEnd/>
            <a:tailEnd/>
          </a:ln>
          <a:effectLst/>
        </p:spPr>
        <p:txBody>
          <a:bodyPr>
            <a:spAutoFit/>
          </a:bodyPr>
          <a:lstStyle/>
          <a:p>
            <a:r>
              <a:rPr lang="zh-CN" altLang="zh-CN" sz="2800" dirty="0"/>
              <a:t>In the United States, plagiarism is similar to a theft and has potentially severe consequences, such as suspension or even expulsion from schools. Al Jimiad suggests that America's individualistic culture leads to differences in plagiarism ideas. The U.S. culture views a work as an individual's property and thus requires citation to show where the idea came from.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r>
              <a:rPr lang="en-US" dirty="0" smtClean="0"/>
              <a:t>Back home at the UAE plagiarism is a big issue. The government gets involved and you might face jail time. </a:t>
            </a:r>
            <a:endParaRPr lang="en-US" dirty="0"/>
          </a:p>
        </p:txBody>
      </p:sp>
      <p:sp>
        <p:nvSpPr>
          <p:cNvPr id="4" name="Rectangle 3"/>
          <p:cNvSpPr/>
          <p:nvPr/>
        </p:nvSpPr>
        <p:spPr>
          <a:xfrm>
            <a:off x="971600" y="476672"/>
            <a:ext cx="4671970" cy="792088"/>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tx1"/>
                </a:solidFill>
              </a:rPr>
              <a:t>Plagiarism in UAE</a:t>
            </a:r>
            <a:endParaRPr lang="en-US" sz="3600" b="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serious plagiarism is in UAE?</a:t>
            </a:r>
            <a:endParaRPr lang="en-US" dirty="0"/>
          </a:p>
        </p:txBody>
      </p:sp>
      <p:sp>
        <p:nvSpPr>
          <p:cNvPr id="3" name="Content Placeholder 2"/>
          <p:cNvSpPr>
            <a:spLocks noGrp="1"/>
          </p:cNvSpPr>
          <p:nvPr>
            <p:ph idx="1"/>
          </p:nvPr>
        </p:nvSpPr>
        <p:spPr/>
        <p:txBody>
          <a:bodyPr>
            <a:normAutofit/>
          </a:bodyPr>
          <a:lstStyle/>
          <a:p>
            <a:r>
              <a:rPr lang="en-US" dirty="0" smtClean="0"/>
              <a:t>First of all if you get caught cheating the punishment depends on the teacher and the school. So it’s not universal rule so some teachers kick you out of school, some get the government involved, some just warn you and talk to your parents. So you really do not know what you’re facing. </a:t>
            </a:r>
          </a:p>
          <a:p>
            <a:endParaRPr lang="en-US" dirty="0" smtClean="0"/>
          </a:p>
          <a:p>
            <a:endParaRPr lang="en-US" dirty="0" smtClean="0"/>
          </a:p>
          <a:p>
            <a:endParaRPr lang="en-US" dirty="0" smtClean="0"/>
          </a:p>
          <a:p>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smtClean="0"/>
              <a:t>my school handled plagiarism strictly the suspended right away and then you could get kicked out or you can get another chance but you will be under supervision. If it’s a big issues that the cheating was done during a final test you are more likely to get kicked out and then you can go to any other schools but private schools and most of them check your history and if you have a lot of cheating problems they will not accept you if they do accept you they watch you and they charge you a lot of money in school fees. Also when you go to college if you came from private school colleges ask why you went there just to make sure you didn’t cause problems that caused you to get kicked out the public system. In the end I think the pilgrim’s problem is handled well in U.S because you know what you’re facing and you have a fair chance unlike my country it depends on the teacher and school.</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similarities and differences on plagiarism on theses three countries: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CHINA: In China</a:t>
            </a:r>
          </a:p>
          <a:p>
            <a:r>
              <a:rPr lang="en-US" dirty="0" smtClean="0"/>
              <a:t>	 A tool to gain individual benefit.</a:t>
            </a:r>
          </a:p>
          <a:p>
            <a:r>
              <a:rPr lang="en-US" dirty="0" smtClean="0"/>
              <a:t> 	Happens everywhere in society. </a:t>
            </a:r>
          </a:p>
          <a:p>
            <a:endParaRPr lang="en-US" dirty="0" smtClean="0"/>
          </a:p>
          <a:p>
            <a:r>
              <a:rPr lang="en-US" dirty="0" smtClean="0"/>
              <a:t>U.S: </a:t>
            </a:r>
            <a:r>
              <a:rPr lang="zh-CN" altLang="zh-CN" dirty="0" smtClean="0"/>
              <a:t>In the United States, plagiarism is similar to a theft and has potentially severe consequences, such as suspension or even expulsion from schools. Al Jimiad suggests that America's individualistic culture leads to differences in plagiarism ideas. The U.S. culture views a work as an individual's property and thus requires citation to show where the idea came from.</a:t>
            </a:r>
          </a:p>
          <a:p>
            <a:endParaRPr lang="en-US" dirty="0" smtClean="0"/>
          </a:p>
          <a:p>
            <a:r>
              <a:rPr lang="en-US" dirty="0" smtClean="0"/>
              <a:t>UAE: The government gets involved and you might face jail time.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Plagiarism</a:t>
            </a:r>
            <a:endParaRPr lang="zh-CN" altLang="en-US" dirty="0"/>
          </a:p>
        </p:txBody>
      </p:sp>
      <p:sp>
        <p:nvSpPr>
          <p:cNvPr id="3" name="内容占位符 2"/>
          <p:cNvSpPr>
            <a:spLocks noGrp="1"/>
          </p:cNvSpPr>
          <p:nvPr>
            <p:ph idx="1"/>
          </p:nvPr>
        </p:nvSpPr>
        <p:spPr>
          <a:xfrm>
            <a:off x="304800" y="1831995"/>
            <a:ext cx="8686800" cy="4525963"/>
          </a:xfrm>
        </p:spPr>
        <p:txBody>
          <a:bodyPr>
            <a:normAutofit/>
          </a:bodyPr>
          <a:lstStyle/>
          <a:p>
            <a:r>
              <a:rPr lang="en-US" altLang="zh-CN" sz="2400" dirty="0" smtClean="0"/>
              <a:t>Definition:</a:t>
            </a:r>
            <a:r>
              <a:rPr lang="zh-CN" altLang="en-US" sz="2400" dirty="0" smtClean="0"/>
              <a:t> </a:t>
            </a:r>
            <a:r>
              <a:rPr lang="en-US" altLang="zh-CN" sz="2400" dirty="0" smtClean="0"/>
              <a:t>Copying others’ work without acknowledgement of original work.</a:t>
            </a:r>
          </a:p>
          <a:p>
            <a:r>
              <a:rPr lang="en-US" altLang="zh-CN" sz="2400" dirty="0" smtClean="0"/>
              <a:t>Current situation: Rates of plagiarism is increasing.</a:t>
            </a:r>
          </a:p>
          <a:p>
            <a:r>
              <a:rPr lang="en-US" altLang="zh-CN" sz="2400" dirty="0" smtClean="0"/>
              <a:t>Three culture views:</a:t>
            </a:r>
          </a:p>
          <a:p>
            <a:pPr>
              <a:buNone/>
            </a:pPr>
            <a:r>
              <a:rPr lang="en-US" altLang="zh-CN" sz="2400" dirty="0" smtClean="0"/>
              <a:t>        China: happens everywhere, a tool to gain individual benefit</a:t>
            </a:r>
          </a:p>
          <a:p>
            <a:pPr>
              <a:buNone/>
            </a:pPr>
            <a:r>
              <a:rPr lang="en-US" altLang="zh-CN" sz="2400" dirty="0" smtClean="0"/>
              <a:t>        US: plagiarism is against the idea of individual property</a:t>
            </a:r>
          </a:p>
          <a:p>
            <a:pPr>
              <a:buNone/>
            </a:pPr>
            <a:r>
              <a:rPr lang="en-US" altLang="zh-CN" sz="2400" dirty="0" smtClean="0"/>
              <a:t>        UAE: plagiarism is forbidden, serious result.</a:t>
            </a:r>
          </a:p>
          <a:p>
            <a:pPr>
              <a:buNone/>
            </a:pPr>
            <a:endParaRPr lang="en-US" altLang="zh-CN"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Righ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Right)">
                                      <p:cBhvr>
                                        <p:cTn id="17" dur="500"/>
                                        <p:tgtEl>
                                          <p:spTgt spid="3">
                                            <p:txEl>
                                              <p:pRg st="2" end="2"/>
                                            </p:txEl>
                                          </p:spTgt>
                                        </p:tgtEl>
                                      </p:cBhvr>
                                    </p:animEffect>
                                  </p:childTnLst>
                                </p:cTn>
                              </p:par>
                              <p:par>
                                <p:cTn id="18" presetID="18" presetClass="entr" presetSubtype="6"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strips(downRight)">
                                      <p:cBhvr>
                                        <p:cTn id="20" dur="500"/>
                                        <p:tgtEl>
                                          <p:spTgt spid="3">
                                            <p:txEl>
                                              <p:pRg st="3" end="3"/>
                                            </p:txEl>
                                          </p:spTgt>
                                        </p:tgtEl>
                                      </p:cBhvr>
                                    </p:animEffect>
                                  </p:childTnLst>
                                </p:cTn>
                              </p:par>
                              <p:par>
                                <p:cTn id="21" presetID="18" presetClass="entr" presetSubtype="6"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strips(downRight)">
                                      <p:cBhvr>
                                        <p:cTn id="23" dur="500"/>
                                        <p:tgtEl>
                                          <p:spTgt spid="3">
                                            <p:txEl>
                                              <p:pRg st="4" end="4"/>
                                            </p:txEl>
                                          </p:spTgt>
                                        </p:tgtEl>
                                      </p:cBhvr>
                                    </p:animEffect>
                                  </p:childTnLst>
                                </p:cTn>
                              </p:par>
                              <p:par>
                                <p:cTn id="24" presetID="18" presetClass="entr" presetSubtype="6"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strips(downRight)">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ea typeface="BatangChe" pitchFamily="49" charset="-127"/>
                <a:cs typeface="Arial" pitchFamily="34" charset="0"/>
              </a:rPr>
              <a:t>Suggestions for Students</a:t>
            </a:r>
            <a:endParaRPr lang="zh-CN" altLang="en-US" dirty="0">
              <a:ea typeface="BatangChe" pitchFamily="49" charset="-127"/>
              <a:cs typeface="Arial" pitchFamily="34" charset="0"/>
            </a:endParaRPr>
          </a:p>
        </p:txBody>
      </p:sp>
      <p:sp>
        <p:nvSpPr>
          <p:cNvPr id="3" name="内容占位符 2"/>
          <p:cNvSpPr>
            <a:spLocks noGrp="1"/>
          </p:cNvSpPr>
          <p:nvPr>
            <p:ph idx="1"/>
          </p:nvPr>
        </p:nvSpPr>
        <p:spPr>
          <a:xfrm>
            <a:off x="304800" y="1714488"/>
            <a:ext cx="8686800" cy="4525963"/>
          </a:xfrm>
        </p:spPr>
        <p:txBody>
          <a:bodyPr/>
          <a:lstStyle/>
          <a:p>
            <a:r>
              <a:rPr lang="en-US" altLang="zh-CN" dirty="0" smtClean="0"/>
              <a:t>Students should create their own ideas instead of representing others’ works</a:t>
            </a:r>
          </a:p>
          <a:p>
            <a:r>
              <a:rPr lang="en-US" altLang="zh-CN" dirty="0" smtClean="0"/>
              <a:t>If students have to use articles from others, make sure to acknowledge the origin of these articles </a:t>
            </a:r>
            <a:endParaRPr lang="zh-CN" altLang="en-US" dirty="0"/>
          </a:p>
        </p:txBody>
      </p:sp>
      <p:sp>
        <p:nvSpPr>
          <p:cNvPr id="4" name="矩形 3"/>
          <p:cNvSpPr/>
          <p:nvPr/>
        </p:nvSpPr>
        <p:spPr>
          <a:xfrm rot="19437363">
            <a:off x="566200" y="4758017"/>
            <a:ext cx="2146742" cy="923330"/>
          </a:xfrm>
          <a:prstGeom prst="rect">
            <a:avLst/>
          </a:prstGeom>
          <a:noFill/>
        </p:spPr>
        <p:txBody>
          <a:bodyPr wrap="none" lIns="91440" tIns="45720" rIns="91440" bIns="45720">
            <a:spAutoFit/>
          </a:bodyPr>
          <a:lstStyle/>
          <a:p>
            <a:pPr algn="ctr"/>
            <a:r>
              <a:rPr lang="en-US" altLang="zh-CN"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Get 0!</a:t>
            </a:r>
            <a:endParaRPr lang="zh-CN" alt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矩形 5"/>
          <p:cNvSpPr/>
          <p:nvPr/>
        </p:nvSpPr>
        <p:spPr>
          <a:xfrm>
            <a:off x="2357422" y="5357826"/>
            <a:ext cx="3685625" cy="923330"/>
          </a:xfrm>
          <a:prstGeom prst="rect">
            <a:avLst/>
          </a:prstGeom>
          <a:noFill/>
        </p:spPr>
        <p:txBody>
          <a:bodyPr wrap="none" lIns="91440" tIns="45720" rIns="91440" bIns="45720">
            <a:spAutoFit/>
          </a:bodyPr>
          <a:lstStyle/>
          <a:p>
            <a:pPr algn="ctr"/>
            <a:r>
              <a:rPr lang="en-US" altLang="zh-CN"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Fail grade!</a:t>
            </a:r>
            <a:endParaRPr lang="zh-CN" alt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矩形 6"/>
          <p:cNvSpPr/>
          <p:nvPr/>
        </p:nvSpPr>
        <p:spPr>
          <a:xfrm rot="1665140">
            <a:off x="5129048" y="4886120"/>
            <a:ext cx="4031874" cy="923330"/>
          </a:xfrm>
          <a:prstGeom prst="rect">
            <a:avLst/>
          </a:prstGeom>
          <a:noFill/>
        </p:spPr>
        <p:txBody>
          <a:bodyPr wrap="none" lIns="91440" tIns="45720" rIns="91440" bIns="45720">
            <a:spAutoFit/>
          </a:bodyPr>
          <a:lstStyle/>
          <a:p>
            <a:pPr algn="ctr"/>
            <a:r>
              <a:rPr lang="en-US" altLang="zh-CN"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Be expelled</a:t>
            </a:r>
            <a:endParaRPr lang="zh-CN" alt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禁止符 7"/>
          <p:cNvSpPr/>
          <p:nvPr/>
        </p:nvSpPr>
        <p:spPr>
          <a:xfrm>
            <a:off x="3428992" y="4143380"/>
            <a:ext cx="2571768" cy="2214578"/>
          </a:xfrm>
          <a:prstGeom prst="noSmoking">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2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800" decel="100000"/>
                                        <p:tgtEl>
                                          <p:spTgt spid="3">
                                            <p:txEl>
                                              <p:pRg st="1" end="1"/>
                                            </p:txEl>
                                          </p:spTgt>
                                        </p:tgtEl>
                                      </p:cBhvr>
                                    </p:animEffect>
                                    <p:anim calcmode="lin" valueType="num">
                                      <p:cBhvr>
                                        <p:cTn id="12"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3"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4"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1"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80">
                                          <p:stCondLst>
                                            <p:cond delay="0"/>
                                          </p:stCondLst>
                                        </p:cTn>
                                        <p:tgtEl>
                                          <p:spTgt spid="4"/>
                                        </p:tgtEl>
                                      </p:cBhvr>
                                    </p:animEffect>
                                    <p:anim calcmode="lin" valueType="num">
                                      <p:cBhvr>
                                        <p:cTn id="22"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7" dur="26">
                                          <p:stCondLst>
                                            <p:cond delay="650"/>
                                          </p:stCondLst>
                                        </p:cTn>
                                        <p:tgtEl>
                                          <p:spTgt spid="4"/>
                                        </p:tgtEl>
                                      </p:cBhvr>
                                      <p:to x="100000" y="60000"/>
                                    </p:animScale>
                                    <p:animScale>
                                      <p:cBhvr>
                                        <p:cTn id="28" dur="166" decel="50000">
                                          <p:stCondLst>
                                            <p:cond delay="676"/>
                                          </p:stCondLst>
                                        </p:cTn>
                                        <p:tgtEl>
                                          <p:spTgt spid="4"/>
                                        </p:tgtEl>
                                      </p:cBhvr>
                                      <p:to x="100000" y="100000"/>
                                    </p:animScale>
                                    <p:animScale>
                                      <p:cBhvr>
                                        <p:cTn id="29" dur="26">
                                          <p:stCondLst>
                                            <p:cond delay="1312"/>
                                          </p:stCondLst>
                                        </p:cTn>
                                        <p:tgtEl>
                                          <p:spTgt spid="4"/>
                                        </p:tgtEl>
                                      </p:cBhvr>
                                      <p:to x="100000" y="80000"/>
                                    </p:animScale>
                                    <p:animScale>
                                      <p:cBhvr>
                                        <p:cTn id="30" dur="166" decel="50000">
                                          <p:stCondLst>
                                            <p:cond delay="1338"/>
                                          </p:stCondLst>
                                        </p:cTn>
                                        <p:tgtEl>
                                          <p:spTgt spid="4"/>
                                        </p:tgtEl>
                                      </p:cBhvr>
                                      <p:to x="100000" y="100000"/>
                                    </p:animScale>
                                    <p:animScale>
                                      <p:cBhvr>
                                        <p:cTn id="31" dur="26">
                                          <p:stCondLst>
                                            <p:cond delay="1642"/>
                                          </p:stCondLst>
                                        </p:cTn>
                                        <p:tgtEl>
                                          <p:spTgt spid="4"/>
                                        </p:tgtEl>
                                      </p:cBhvr>
                                      <p:to x="100000" y="90000"/>
                                    </p:animScale>
                                    <p:animScale>
                                      <p:cBhvr>
                                        <p:cTn id="32" dur="166" decel="50000">
                                          <p:stCondLst>
                                            <p:cond delay="1668"/>
                                          </p:stCondLst>
                                        </p:cTn>
                                        <p:tgtEl>
                                          <p:spTgt spid="4"/>
                                        </p:tgtEl>
                                      </p:cBhvr>
                                      <p:to x="100000" y="100000"/>
                                    </p:animScale>
                                    <p:animScale>
                                      <p:cBhvr>
                                        <p:cTn id="33" dur="26">
                                          <p:stCondLst>
                                            <p:cond delay="1808"/>
                                          </p:stCondLst>
                                        </p:cTn>
                                        <p:tgtEl>
                                          <p:spTgt spid="4"/>
                                        </p:tgtEl>
                                      </p:cBhvr>
                                      <p:to x="100000" y="95000"/>
                                    </p:animScale>
                                    <p:animScale>
                                      <p:cBhvr>
                                        <p:cTn id="34" dur="166" decel="50000">
                                          <p:stCondLst>
                                            <p:cond delay="1834"/>
                                          </p:stCondLst>
                                        </p:cTn>
                                        <p:tgtEl>
                                          <p:spTgt spid="4"/>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30"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800" decel="100000"/>
                                        <p:tgtEl>
                                          <p:spTgt spid="6"/>
                                        </p:tgtEl>
                                      </p:cBhvr>
                                    </p:animEffect>
                                    <p:anim calcmode="lin" valueType="num">
                                      <p:cBhvr>
                                        <p:cTn id="40" dur="800" decel="100000" fill="hold"/>
                                        <p:tgtEl>
                                          <p:spTgt spid="6"/>
                                        </p:tgtEl>
                                        <p:attrNameLst>
                                          <p:attrName>style.rotation</p:attrName>
                                        </p:attrNameLst>
                                      </p:cBhvr>
                                      <p:tavLst>
                                        <p:tav tm="0">
                                          <p:val>
                                            <p:fltVal val="-90"/>
                                          </p:val>
                                        </p:tav>
                                        <p:tav tm="100000">
                                          <p:val>
                                            <p:fltVal val="0"/>
                                          </p:val>
                                        </p:tav>
                                      </p:tavLst>
                                    </p:anim>
                                    <p:anim calcmode="lin" valueType="num">
                                      <p:cBhvr>
                                        <p:cTn id="41" dur="800" decel="100000" fill="hold"/>
                                        <p:tgtEl>
                                          <p:spTgt spid="6"/>
                                        </p:tgtEl>
                                        <p:attrNameLst>
                                          <p:attrName>ppt_x</p:attrName>
                                        </p:attrNameLst>
                                      </p:cBhvr>
                                      <p:tavLst>
                                        <p:tav tm="0">
                                          <p:val>
                                            <p:strVal val="#ppt_x+0.4"/>
                                          </p:val>
                                        </p:tav>
                                        <p:tav tm="100000">
                                          <p:val>
                                            <p:strVal val="#ppt_x-0.05"/>
                                          </p:val>
                                        </p:tav>
                                      </p:tavLst>
                                    </p:anim>
                                    <p:anim calcmode="lin" valueType="num">
                                      <p:cBhvr>
                                        <p:cTn id="42" dur="800" decel="100000" fill="hold"/>
                                        <p:tgtEl>
                                          <p:spTgt spid="6"/>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down)">
                                      <p:cBhvr>
                                        <p:cTn id="49" dur="580">
                                          <p:stCondLst>
                                            <p:cond delay="0"/>
                                          </p:stCondLst>
                                        </p:cTn>
                                        <p:tgtEl>
                                          <p:spTgt spid="7"/>
                                        </p:tgtEl>
                                      </p:cBhvr>
                                    </p:animEffect>
                                    <p:anim calcmode="lin" valueType="num">
                                      <p:cBhvr>
                                        <p:cTn id="5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55" dur="26">
                                          <p:stCondLst>
                                            <p:cond delay="650"/>
                                          </p:stCondLst>
                                        </p:cTn>
                                        <p:tgtEl>
                                          <p:spTgt spid="7"/>
                                        </p:tgtEl>
                                      </p:cBhvr>
                                      <p:to x="100000" y="60000"/>
                                    </p:animScale>
                                    <p:animScale>
                                      <p:cBhvr>
                                        <p:cTn id="56" dur="166" decel="50000">
                                          <p:stCondLst>
                                            <p:cond delay="676"/>
                                          </p:stCondLst>
                                        </p:cTn>
                                        <p:tgtEl>
                                          <p:spTgt spid="7"/>
                                        </p:tgtEl>
                                      </p:cBhvr>
                                      <p:to x="100000" y="100000"/>
                                    </p:animScale>
                                    <p:animScale>
                                      <p:cBhvr>
                                        <p:cTn id="57" dur="26">
                                          <p:stCondLst>
                                            <p:cond delay="1312"/>
                                          </p:stCondLst>
                                        </p:cTn>
                                        <p:tgtEl>
                                          <p:spTgt spid="7"/>
                                        </p:tgtEl>
                                      </p:cBhvr>
                                      <p:to x="100000" y="80000"/>
                                    </p:animScale>
                                    <p:animScale>
                                      <p:cBhvr>
                                        <p:cTn id="58" dur="166" decel="50000">
                                          <p:stCondLst>
                                            <p:cond delay="1338"/>
                                          </p:stCondLst>
                                        </p:cTn>
                                        <p:tgtEl>
                                          <p:spTgt spid="7"/>
                                        </p:tgtEl>
                                      </p:cBhvr>
                                      <p:to x="100000" y="100000"/>
                                    </p:animScale>
                                    <p:animScale>
                                      <p:cBhvr>
                                        <p:cTn id="59" dur="26">
                                          <p:stCondLst>
                                            <p:cond delay="1642"/>
                                          </p:stCondLst>
                                        </p:cTn>
                                        <p:tgtEl>
                                          <p:spTgt spid="7"/>
                                        </p:tgtEl>
                                      </p:cBhvr>
                                      <p:to x="100000" y="90000"/>
                                    </p:animScale>
                                    <p:animScale>
                                      <p:cBhvr>
                                        <p:cTn id="60" dur="166" decel="50000">
                                          <p:stCondLst>
                                            <p:cond delay="1668"/>
                                          </p:stCondLst>
                                        </p:cTn>
                                        <p:tgtEl>
                                          <p:spTgt spid="7"/>
                                        </p:tgtEl>
                                      </p:cBhvr>
                                      <p:to x="100000" y="100000"/>
                                    </p:animScale>
                                    <p:animScale>
                                      <p:cBhvr>
                                        <p:cTn id="61" dur="26">
                                          <p:stCondLst>
                                            <p:cond delay="1808"/>
                                          </p:stCondLst>
                                        </p:cTn>
                                        <p:tgtEl>
                                          <p:spTgt spid="7"/>
                                        </p:tgtEl>
                                      </p:cBhvr>
                                      <p:to x="100000" y="95000"/>
                                    </p:animScale>
                                    <p:animScale>
                                      <p:cBhvr>
                                        <p:cTn id="62" dur="166" decel="50000">
                                          <p:stCondLst>
                                            <p:cond delay="1834"/>
                                          </p:stCondLst>
                                        </p:cTn>
                                        <p:tgtEl>
                                          <p:spTgt spid="7"/>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6" grpId="0"/>
      <p:bldP spid="7" grpId="0"/>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0"/>
            <a:ext cx="8001056" cy="5632311"/>
          </a:xfrm>
          <a:prstGeom prst="rect">
            <a:avLst/>
          </a:prstGeom>
          <a:noFill/>
        </p:spPr>
        <p:txBody>
          <a:bodyPr wrap="square" rtlCol="0">
            <a:spAutoFit/>
          </a:bodyPr>
          <a:lstStyle/>
          <a:p>
            <a:r>
              <a:rPr lang="en-US" b="1" dirty="0" smtClean="0">
                <a:solidFill>
                  <a:srgbClr val="0000FF"/>
                </a:solidFill>
              </a:rPr>
              <a:t>Citation information from:</a:t>
            </a:r>
          </a:p>
          <a:p>
            <a:endParaRPr lang="en-US" b="1" dirty="0" smtClean="0">
              <a:solidFill>
                <a:srgbClr val="0000FF"/>
              </a:solidFill>
            </a:endParaRPr>
          </a:p>
          <a:p>
            <a:endParaRPr lang="en-US" b="1" dirty="0" smtClean="0">
              <a:solidFill>
                <a:srgbClr val="0000FF"/>
              </a:solidFill>
            </a:endParaRPr>
          </a:p>
          <a:p>
            <a:r>
              <a:rPr lang="en-US" b="1" dirty="0" smtClean="0">
                <a:solidFill>
                  <a:srgbClr val="0000FF"/>
                </a:solidFill>
              </a:rPr>
              <a:t>Plagiarism in Colleges in USA</a:t>
            </a:r>
          </a:p>
          <a:p>
            <a:r>
              <a:rPr lang="en-US" b="1" dirty="0" smtClean="0">
                <a:solidFill>
                  <a:srgbClr val="0000FF"/>
                </a:solidFill>
              </a:rPr>
              <a:t>Copyright 2000 by Ronald B. </a:t>
            </a:r>
            <a:r>
              <a:rPr lang="en-US" b="1" dirty="0" err="1" smtClean="0">
                <a:solidFill>
                  <a:srgbClr val="0000FF"/>
                </a:solidFill>
              </a:rPr>
              <a:t>Standler</a:t>
            </a:r>
            <a:endParaRPr lang="en-US" altLang="zh-CN" dirty="0" smtClean="0">
              <a:solidFill>
                <a:srgbClr val="0000FF"/>
              </a:solidFill>
              <a:hlinkClick r:id="rId2"/>
            </a:endParaRPr>
          </a:p>
          <a:p>
            <a:r>
              <a:rPr lang="en-US" altLang="zh-CN" dirty="0" smtClean="0">
                <a:solidFill>
                  <a:srgbClr val="0000FF"/>
                </a:solidFill>
                <a:hlinkClick r:id="rId2"/>
              </a:rPr>
              <a:t>http://www.rbs2.com/plag.htm#anchor666666</a:t>
            </a:r>
            <a:endParaRPr lang="en-US" altLang="zh-CN" dirty="0" smtClean="0">
              <a:solidFill>
                <a:srgbClr val="0000FF"/>
              </a:solidFill>
            </a:endParaRPr>
          </a:p>
          <a:p>
            <a:endParaRPr lang="en-US" altLang="zh-CN" dirty="0" smtClean="0"/>
          </a:p>
          <a:p>
            <a:endParaRPr lang="en-US" altLang="zh-CN" dirty="0" smtClean="0"/>
          </a:p>
          <a:p>
            <a:endParaRPr lang="en-US" altLang="zh-CN" dirty="0" smtClean="0"/>
          </a:p>
          <a:p>
            <a:r>
              <a:rPr lang="en-US" b="1" dirty="0" smtClean="0">
                <a:solidFill>
                  <a:srgbClr val="0000FF"/>
                </a:solidFill>
              </a:rPr>
              <a:t>The Scourge of Plagiarism in China</a:t>
            </a:r>
          </a:p>
          <a:p>
            <a:r>
              <a:rPr lang="en-US" dirty="0" smtClean="0">
                <a:solidFill>
                  <a:srgbClr val="0000FF"/>
                </a:solidFill>
              </a:rPr>
              <a:t>By TERENCE CHEN / ASIA SENTINEL Friday, April 29, 2011 </a:t>
            </a:r>
          </a:p>
          <a:p>
            <a:r>
              <a:rPr lang="en-US" altLang="zh-CN" dirty="0" smtClean="0">
                <a:solidFill>
                  <a:srgbClr val="0000FF"/>
                </a:solidFill>
                <a:hlinkClick r:id="rId3"/>
              </a:rPr>
              <a:t>http://irrawaddy.org/article.php?art_id=21207</a:t>
            </a:r>
            <a:endParaRPr lang="en-US" altLang="zh-CN" dirty="0" smtClean="0">
              <a:solidFill>
                <a:srgbClr val="0000FF"/>
              </a:solidFill>
            </a:endParaRPr>
          </a:p>
          <a:p>
            <a:endParaRPr lang="en-US" altLang="zh-CN" dirty="0" smtClean="0">
              <a:solidFill>
                <a:srgbClr val="0000FF"/>
              </a:solidFill>
            </a:endParaRPr>
          </a:p>
          <a:p>
            <a:r>
              <a:rPr lang="en-US" altLang="zh-CN" sz="2000" b="1" dirty="0" smtClean="0">
                <a:solidFill>
                  <a:srgbClr val="0000FF"/>
                </a:solidFill>
              </a:rPr>
              <a:t>The sources of plagiarism in UAE</a:t>
            </a:r>
          </a:p>
          <a:p>
            <a:endParaRPr lang="en-US" altLang="zh-CN" dirty="0" smtClean="0">
              <a:solidFill>
                <a:srgbClr val="0000FF"/>
              </a:solidFill>
            </a:endParaRPr>
          </a:p>
          <a:p>
            <a:r>
              <a:rPr lang="en-US" dirty="0" smtClean="0"/>
              <a:t/>
            </a:r>
            <a:br>
              <a:rPr lang="en-US" dirty="0" smtClean="0"/>
            </a:br>
            <a:r>
              <a:rPr lang="en-US" dirty="0" err="1" smtClean="0"/>
              <a:t>Gulfnews</a:t>
            </a:r>
            <a:r>
              <a:rPr lang="en-US" dirty="0" smtClean="0"/>
              <a:t> (16-Apr-2008): </a:t>
            </a:r>
            <a:br>
              <a:rPr lang="en-US" dirty="0" smtClean="0"/>
            </a:br>
            <a:r>
              <a:rPr lang="en-US" dirty="0" smtClean="0">
                <a:hlinkClick r:id="rId4"/>
              </a:rPr>
              <a:t>http://archive.gulfnews.com/articles/08/04/15/10205783.html</a:t>
            </a:r>
            <a:r>
              <a:rPr lang="en-US" dirty="0" smtClean="0"/>
              <a:t/>
            </a:r>
            <a:br>
              <a:rPr lang="en-US" dirty="0" smtClean="0"/>
            </a:br>
            <a:endParaRPr lang="en-US" altLang="zh-CN" dirty="0" smtClean="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r>
              <a:rPr lang="en-GB" altLang="en-US" sz="4000" u="sng"/>
              <a:t>Some Definitions - Unconventional</a:t>
            </a:r>
            <a:endParaRPr lang="zh-CN" altLang="en-US" sz="4000" u="sng"/>
          </a:p>
        </p:txBody>
      </p:sp>
      <p:sp>
        <p:nvSpPr>
          <p:cNvPr id="6147" name="Rectangle 3"/>
          <p:cNvSpPr>
            <a:spLocks noGrp="1" noChangeArrowheads="1"/>
          </p:cNvSpPr>
          <p:nvPr>
            <p:ph idx="1"/>
          </p:nvPr>
        </p:nvSpPr>
        <p:spPr>
          <a:xfrm>
            <a:off x="323850" y="1773238"/>
            <a:ext cx="8229600" cy="4402137"/>
          </a:xfrm>
        </p:spPr>
        <p:txBody>
          <a:bodyPr/>
          <a:lstStyle/>
          <a:p>
            <a:pPr>
              <a:buFontTx/>
              <a:buNone/>
            </a:pPr>
            <a:r>
              <a:rPr lang="en-GB" altLang="en-US" dirty="0"/>
              <a:t>“Plagiarism: Unoriginal Sin”</a:t>
            </a:r>
            <a:endParaRPr lang="zh-CN" altLang="en-US" dirty="0"/>
          </a:p>
        </p:txBody>
      </p:sp>
      <p:sp>
        <p:nvSpPr>
          <p:cNvPr id="6148" name="Text Box 4"/>
          <p:cNvSpPr txBox="1">
            <a:spLocks noChangeArrowheads="1"/>
          </p:cNvSpPr>
          <p:nvPr/>
        </p:nvSpPr>
        <p:spPr bwMode="auto">
          <a:xfrm>
            <a:off x="5508625" y="2636838"/>
            <a:ext cx="2447925" cy="701675"/>
          </a:xfrm>
          <a:prstGeom prst="rect">
            <a:avLst/>
          </a:prstGeom>
          <a:noFill/>
          <a:ln w="9525">
            <a:noFill/>
            <a:miter lim="800000"/>
            <a:headEnd/>
            <a:tailEnd/>
          </a:ln>
          <a:effectLst/>
        </p:spPr>
        <p:txBody>
          <a:bodyPr>
            <a:spAutoFit/>
          </a:bodyPr>
          <a:lstStyle/>
          <a:p>
            <a:pPr eaLnBrk="0" hangingPunct="0">
              <a:spcBef>
                <a:spcPct val="50000"/>
              </a:spcBef>
            </a:pPr>
            <a:endParaRPr lang="en-GB" altLang="en-US" sz="4000">
              <a:latin typeface="Tahoma" pitchFamily="34" charset="0"/>
            </a:endParaRPr>
          </a:p>
        </p:txBody>
      </p:sp>
      <p:sp>
        <p:nvSpPr>
          <p:cNvPr id="6149" name="Text Box 5"/>
          <p:cNvSpPr txBox="1">
            <a:spLocks noChangeArrowheads="1"/>
          </p:cNvSpPr>
          <p:nvPr/>
        </p:nvSpPr>
        <p:spPr bwMode="auto">
          <a:xfrm>
            <a:off x="5651500" y="2492375"/>
            <a:ext cx="2592388" cy="701675"/>
          </a:xfrm>
          <a:prstGeom prst="rect">
            <a:avLst/>
          </a:prstGeom>
          <a:noFill/>
          <a:ln w="9525">
            <a:noFill/>
            <a:miter lim="800000"/>
            <a:headEnd/>
            <a:tailEnd/>
          </a:ln>
          <a:effectLst/>
        </p:spPr>
        <p:txBody>
          <a:bodyPr>
            <a:spAutoFit/>
          </a:bodyPr>
          <a:lstStyle/>
          <a:p>
            <a:pPr eaLnBrk="0" hangingPunct="0">
              <a:spcBef>
                <a:spcPct val="50000"/>
              </a:spcBef>
            </a:pPr>
            <a:endParaRPr lang="en-GB" altLang="en-US" sz="4000">
              <a:latin typeface="Tahoma" pitchFamily="34" charset="0"/>
            </a:endParaRPr>
          </a:p>
        </p:txBody>
      </p:sp>
      <p:sp>
        <p:nvSpPr>
          <p:cNvPr id="6150" name="Text Box 6"/>
          <p:cNvSpPr txBox="1">
            <a:spLocks noChangeArrowheads="1"/>
          </p:cNvSpPr>
          <p:nvPr/>
        </p:nvSpPr>
        <p:spPr bwMode="auto">
          <a:xfrm>
            <a:off x="4572000" y="2708275"/>
            <a:ext cx="4248150" cy="336550"/>
          </a:xfrm>
          <a:prstGeom prst="rect">
            <a:avLst/>
          </a:prstGeom>
          <a:noFill/>
          <a:ln w="9525">
            <a:noFill/>
            <a:miter lim="800000"/>
            <a:headEnd/>
            <a:tailEnd/>
          </a:ln>
          <a:effectLst/>
        </p:spPr>
        <p:txBody>
          <a:bodyPr>
            <a:spAutoFit/>
          </a:bodyPr>
          <a:lstStyle/>
          <a:p>
            <a:pPr eaLnBrk="0" hangingPunct="0">
              <a:spcBef>
                <a:spcPct val="50000"/>
              </a:spcBef>
            </a:pPr>
            <a:r>
              <a:rPr lang="en-GB" altLang="en-US" sz="1600" dirty="0">
                <a:solidFill>
                  <a:srgbClr val="05FF05"/>
                </a:solidFill>
                <a:latin typeface="Tahoma" pitchFamily="34" charset="0"/>
              </a:rPr>
              <a:t>Daniel Finkelstein, </a:t>
            </a:r>
            <a:r>
              <a:rPr lang="en-GB" altLang="en-US" sz="1600" i="1" dirty="0">
                <a:solidFill>
                  <a:srgbClr val="05FF05"/>
                </a:solidFill>
                <a:latin typeface="Tahoma" pitchFamily="34" charset="0"/>
              </a:rPr>
              <a:t>Quotations, </a:t>
            </a:r>
            <a:r>
              <a:rPr lang="en-GB" altLang="en-US" sz="1600" dirty="0">
                <a:solidFill>
                  <a:srgbClr val="05FF05"/>
                </a:solidFill>
                <a:latin typeface="Tahoma" pitchFamily="34" charset="0"/>
              </a:rPr>
              <a:t>2005, p205</a:t>
            </a:r>
            <a:endParaRPr lang="zh-CN" altLang="en-US" sz="1600" dirty="0">
              <a:solidFill>
                <a:srgbClr val="05FF05"/>
              </a:solidFill>
              <a:latin typeface="Tahoma" pitchFamily="34" charset="0"/>
            </a:endParaRPr>
          </a:p>
        </p:txBody>
      </p:sp>
      <p:sp>
        <p:nvSpPr>
          <p:cNvPr id="6151" name="Text Box 7"/>
          <p:cNvSpPr txBox="1">
            <a:spLocks noChangeArrowheads="1"/>
          </p:cNvSpPr>
          <p:nvPr/>
        </p:nvSpPr>
        <p:spPr bwMode="auto">
          <a:xfrm>
            <a:off x="539750" y="3644900"/>
            <a:ext cx="6551613" cy="1066800"/>
          </a:xfrm>
          <a:prstGeom prst="rect">
            <a:avLst/>
          </a:prstGeom>
          <a:noFill/>
          <a:ln w="9525">
            <a:noFill/>
            <a:miter lim="800000"/>
            <a:headEnd/>
            <a:tailEnd/>
          </a:ln>
          <a:effectLst/>
        </p:spPr>
        <p:txBody>
          <a:bodyPr>
            <a:spAutoFit/>
          </a:bodyPr>
          <a:lstStyle/>
          <a:p>
            <a:pPr eaLnBrk="0" hangingPunct="0">
              <a:spcBef>
                <a:spcPct val="50000"/>
              </a:spcBef>
            </a:pPr>
            <a:r>
              <a:rPr lang="en-GB" altLang="en-US" sz="3200" dirty="0">
                <a:effectLst>
                  <a:outerShdw blurRad="38100" dist="38100" dir="2700000" algn="tl">
                    <a:srgbClr val="000000"/>
                  </a:outerShdw>
                </a:effectLst>
                <a:latin typeface="Arial"/>
              </a:rPr>
              <a:t>“</a:t>
            </a:r>
            <a:r>
              <a:rPr lang="en-GB" altLang="en-US" sz="3200" dirty="0">
                <a:effectLst>
                  <a:outerShdw blurRad="38100" dist="38100" dir="2700000" algn="tl">
                    <a:srgbClr val="000000"/>
                  </a:outerShdw>
                </a:effectLst>
                <a:latin typeface="Tahoma" pitchFamily="34" charset="0"/>
              </a:rPr>
              <a:t>The secret of creativity is knowing how to hide your sources</a:t>
            </a:r>
            <a:r>
              <a:rPr lang="en-GB" altLang="en-US" sz="3200" dirty="0">
                <a:effectLst>
                  <a:outerShdw blurRad="38100" dist="38100" dir="2700000" algn="tl">
                    <a:srgbClr val="000000"/>
                  </a:outerShdw>
                </a:effectLst>
                <a:latin typeface="Arial"/>
              </a:rPr>
              <a:t>”</a:t>
            </a:r>
            <a:endParaRPr lang="zh-CN" altLang="en-US" sz="3200" dirty="0">
              <a:effectLst>
                <a:outerShdw blurRad="38100" dist="38100" dir="2700000" algn="tl">
                  <a:srgbClr val="000000"/>
                </a:outerShdw>
              </a:effectLst>
              <a:latin typeface="Tahoma" pitchFamily="34" charset="0"/>
            </a:endParaRPr>
          </a:p>
        </p:txBody>
      </p:sp>
      <p:sp>
        <p:nvSpPr>
          <p:cNvPr id="6152" name="Text Box 8"/>
          <p:cNvSpPr txBox="1">
            <a:spLocks noChangeArrowheads="1"/>
          </p:cNvSpPr>
          <p:nvPr/>
        </p:nvSpPr>
        <p:spPr bwMode="auto">
          <a:xfrm>
            <a:off x="4643438" y="5084763"/>
            <a:ext cx="3960812" cy="336550"/>
          </a:xfrm>
          <a:prstGeom prst="rect">
            <a:avLst/>
          </a:prstGeom>
          <a:noFill/>
          <a:ln w="9525">
            <a:noFill/>
            <a:miter lim="800000"/>
            <a:headEnd/>
            <a:tailEnd/>
          </a:ln>
          <a:effectLst/>
        </p:spPr>
        <p:txBody>
          <a:bodyPr>
            <a:spAutoFit/>
          </a:bodyPr>
          <a:lstStyle/>
          <a:p>
            <a:pPr eaLnBrk="0" hangingPunct="0">
              <a:spcBef>
                <a:spcPct val="50000"/>
              </a:spcBef>
            </a:pPr>
            <a:r>
              <a:rPr lang="en-GB" altLang="en-US" sz="1600" dirty="0">
                <a:solidFill>
                  <a:srgbClr val="05FF05"/>
                </a:solidFill>
                <a:latin typeface="Tahoma" pitchFamily="34" charset="0"/>
              </a:rPr>
              <a:t>Albert Einstein</a:t>
            </a:r>
            <a:endParaRPr lang="zh-CN" altLang="en-US" sz="1600" dirty="0">
              <a:solidFill>
                <a:srgbClr val="05FF05"/>
              </a:solidFill>
              <a:latin typeface="Tahoma" pitchFamily="34" charset="0"/>
            </a:endParaRPr>
          </a:p>
        </p:txBody>
      </p:sp>
      <p:sp>
        <p:nvSpPr>
          <p:cNvPr id="6153" name="Line 9"/>
          <p:cNvSpPr>
            <a:spLocks noChangeShapeType="1"/>
          </p:cNvSpPr>
          <p:nvPr/>
        </p:nvSpPr>
        <p:spPr bwMode="auto">
          <a:xfrm>
            <a:off x="1908175" y="6092825"/>
            <a:ext cx="5327650" cy="0"/>
          </a:xfrm>
          <a:prstGeom prst="line">
            <a:avLst/>
          </a:prstGeom>
          <a:noFill/>
          <a:ln w="9525" cmpd="sng">
            <a:solidFill>
              <a:schemeClr val="tx1"/>
            </a:solidFill>
            <a:round/>
            <a:headEnd/>
            <a:tailEnd/>
          </a:ln>
          <a:effectLst/>
        </p:spPr>
        <p:txBody>
          <a:bodyPr/>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50"/>
                                        </p:tgtEl>
                                        <p:attrNameLst>
                                          <p:attrName>style.visibility</p:attrName>
                                        </p:attrNameLst>
                                      </p:cBhvr>
                                      <p:to>
                                        <p:strVal val="visible"/>
                                      </p:to>
                                    </p:set>
                                    <p:anim calcmode="lin" valueType="num">
                                      <p:cBhvr additive="base">
                                        <p:cTn id="11" dur="500" fill="hold"/>
                                        <p:tgtEl>
                                          <p:spTgt spid="6150"/>
                                        </p:tgtEl>
                                        <p:attrNameLst>
                                          <p:attrName>ppt_x</p:attrName>
                                        </p:attrNameLst>
                                      </p:cBhvr>
                                      <p:tavLst>
                                        <p:tav tm="0">
                                          <p:val>
                                            <p:strVal val="0-#ppt_w/2"/>
                                          </p:val>
                                        </p:tav>
                                        <p:tav tm="100000">
                                          <p:val>
                                            <p:strVal val="#ppt_x"/>
                                          </p:val>
                                        </p:tav>
                                      </p:tavLst>
                                    </p:anim>
                                    <p:anim calcmode="lin" valueType="num">
                                      <p:cBhvr additive="base">
                                        <p:cTn id="12" dur="500" fill="hold"/>
                                        <p:tgtEl>
                                          <p:spTgt spid="615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6151"/>
                                        </p:tgtEl>
                                        <p:attrNameLst>
                                          <p:attrName>style.visibility</p:attrName>
                                        </p:attrNameLst>
                                      </p:cBhvr>
                                      <p:to>
                                        <p:strVal val="visible"/>
                                      </p:to>
                                    </p:set>
                                    <p:anim calcmode="lin" valueType="num">
                                      <p:cBhvr additive="base">
                                        <p:cTn id="17" dur="500" fill="hold"/>
                                        <p:tgtEl>
                                          <p:spTgt spid="6151"/>
                                        </p:tgtEl>
                                        <p:attrNameLst>
                                          <p:attrName>ppt_x</p:attrName>
                                        </p:attrNameLst>
                                      </p:cBhvr>
                                      <p:tavLst>
                                        <p:tav tm="0">
                                          <p:val>
                                            <p:strVal val="0-#ppt_w/2"/>
                                          </p:val>
                                        </p:tav>
                                        <p:tav tm="100000">
                                          <p:val>
                                            <p:strVal val="#ppt_x"/>
                                          </p:val>
                                        </p:tav>
                                      </p:tavLst>
                                    </p:anim>
                                    <p:anim calcmode="lin" valueType="num">
                                      <p:cBhvr additive="base">
                                        <p:cTn id="18" dur="500" fill="hold"/>
                                        <p:tgtEl>
                                          <p:spTgt spid="6151"/>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152"/>
                                        </p:tgtEl>
                                        <p:attrNameLst>
                                          <p:attrName>style.visibility</p:attrName>
                                        </p:attrNameLst>
                                      </p:cBhvr>
                                      <p:to>
                                        <p:strVal val="visible"/>
                                      </p:to>
                                    </p:set>
                                    <p:anim calcmode="lin" valueType="num">
                                      <p:cBhvr additive="base">
                                        <p:cTn id="21" dur="500" fill="hold"/>
                                        <p:tgtEl>
                                          <p:spTgt spid="6152"/>
                                        </p:tgtEl>
                                        <p:attrNameLst>
                                          <p:attrName>ppt_x</p:attrName>
                                        </p:attrNameLst>
                                      </p:cBhvr>
                                      <p:tavLst>
                                        <p:tav tm="0">
                                          <p:val>
                                            <p:strVal val="0-#ppt_w/2"/>
                                          </p:val>
                                        </p:tav>
                                        <p:tav tm="100000">
                                          <p:val>
                                            <p:strVal val="#ppt_x"/>
                                          </p:val>
                                        </p:tav>
                                      </p:tavLst>
                                    </p:anim>
                                    <p:anim calcmode="lin" valueType="num">
                                      <p:cBhvr additive="base">
                                        <p:cTn id="22" dur="500" fill="hold"/>
                                        <p:tgtEl>
                                          <p:spTgt spid="61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P spid="6150" grpId="0"/>
      <p:bldP spid="6151" grpId="0"/>
      <p:bldP spid="6152"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en-US" u="sng" dirty="0">
                <a:solidFill>
                  <a:srgbClr val="002060"/>
                </a:solidFill>
              </a:rPr>
              <a:t>Some Definitions - Conventional</a:t>
            </a:r>
            <a:endParaRPr lang="zh-CN" altLang="en-US" u="sng" dirty="0">
              <a:solidFill>
                <a:srgbClr val="002060"/>
              </a:solidFill>
            </a:endParaRPr>
          </a:p>
        </p:txBody>
      </p:sp>
      <p:sp>
        <p:nvSpPr>
          <p:cNvPr id="7171" name="Rectangle 3"/>
          <p:cNvSpPr>
            <a:spLocks noGrp="1" noChangeArrowheads="1"/>
          </p:cNvSpPr>
          <p:nvPr>
            <p:ph idx="1"/>
          </p:nvPr>
        </p:nvSpPr>
        <p:spPr>
          <a:xfrm>
            <a:off x="457200" y="1628775"/>
            <a:ext cx="8229600" cy="4968875"/>
          </a:xfrm>
        </p:spPr>
        <p:txBody>
          <a:bodyPr/>
          <a:lstStyle/>
          <a:p>
            <a:pPr>
              <a:buFontTx/>
              <a:buNone/>
            </a:pPr>
            <a:r>
              <a:rPr lang="zh-CN" altLang="zh-CN" dirty="0"/>
              <a:t/>
            </a:r>
            <a:br>
              <a:rPr lang="zh-CN" altLang="zh-CN" dirty="0"/>
            </a:br>
            <a:r>
              <a:rPr lang="zh-CN" altLang="zh-CN" dirty="0">
                <a:solidFill>
                  <a:srgbClr val="002060"/>
                </a:solidFill>
              </a:rPr>
              <a:t>“Plagiarism is passing off a source's information, </a:t>
            </a:r>
            <a:r>
              <a:rPr lang="zh-CN" altLang="zh-CN" u="sng" dirty="0">
                <a:solidFill>
                  <a:srgbClr val="002060"/>
                </a:solidFill>
              </a:rPr>
              <a:t>ideas</a:t>
            </a:r>
            <a:r>
              <a:rPr lang="zh-CN" altLang="zh-CN" dirty="0">
                <a:solidFill>
                  <a:srgbClr val="002060"/>
                </a:solidFill>
              </a:rPr>
              <a:t>, or words as your own by omitting to cite them, an act of lying, cheating, and stealing</a:t>
            </a:r>
            <a:r>
              <a:rPr lang="zh-CN" altLang="zh-CN" dirty="0">
                <a:solidFill>
                  <a:srgbClr val="FFFF00"/>
                </a:solidFill>
              </a:rPr>
              <a:t>.</a:t>
            </a:r>
            <a:r>
              <a:rPr lang="zh-CN" altLang="zh-CN" dirty="0"/>
              <a:t> </a:t>
            </a:r>
            <a:r>
              <a:rPr lang="zh-CN" altLang="zh-CN" i="1" dirty="0"/>
              <a:t>Plagiarus</a:t>
            </a:r>
            <a:r>
              <a:rPr lang="zh-CN" altLang="zh-CN" dirty="0"/>
              <a:t> means kidnapper, in Latin, because in antiquity </a:t>
            </a:r>
            <a:r>
              <a:rPr lang="zh-CN" altLang="zh-CN" i="1" dirty="0"/>
              <a:t>plagiarii</a:t>
            </a:r>
            <a:r>
              <a:rPr lang="zh-CN" altLang="zh-CN" dirty="0"/>
              <a:t> were pirates who sometimes stole children:” </a:t>
            </a:r>
          </a:p>
        </p:txBody>
      </p:sp>
      <p:sp>
        <p:nvSpPr>
          <p:cNvPr id="7172" name="Text Box 4"/>
          <p:cNvSpPr txBox="1">
            <a:spLocks noChangeArrowheads="1"/>
          </p:cNvSpPr>
          <p:nvPr/>
        </p:nvSpPr>
        <p:spPr bwMode="auto">
          <a:xfrm>
            <a:off x="2519363" y="5589588"/>
            <a:ext cx="6624637" cy="825500"/>
          </a:xfrm>
          <a:prstGeom prst="rect">
            <a:avLst/>
          </a:prstGeom>
          <a:noFill/>
          <a:ln w="9525">
            <a:noFill/>
            <a:miter lim="800000"/>
            <a:headEnd/>
            <a:tailEnd/>
          </a:ln>
          <a:effectLst/>
        </p:spPr>
        <p:txBody>
          <a:bodyPr>
            <a:spAutoFit/>
          </a:bodyPr>
          <a:lstStyle/>
          <a:p>
            <a:pPr eaLnBrk="0" hangingPunct="0">
              <a:spcBef>
                <a:spcPct val="50000"/>
              </a:spcBef>
            </a:pPr>
            <a:r>
              <a:rPr lang="zh-CN" altLang="zh-CN" sz="1600" dirty="0">
                <a:solidFill>
                  <a:srgbClr val="05FF05"/>
                </a:solidFill>
                <a:latin typeface="Tahoma" pitchFamily="34" charset="0"/>
              </a:rPr>
              <a:t>Appendix F: Academic Conduct, Academic Honesty, </a:t>
            </a:r>
            <a:br>
              <a:rPr lang="zh-CN" altLang="zh-CN" sz="1600" dirty="0">
                <a:solidFill>
                  <a:srgbClr val="05FF05"/>
                </a:solidFill>
                <a:latin typeface="Tahoma" pitchFamily="34" charset="0"/>
              </a:rPr>
            </a:br>
            <a:r>
              <a:rPr lang="zh-CN" altLang="zh-CN" sz="1600" dirty="0">
                <a:solidFill>
                  <a:srgbClr val="05FF05"/>
                </a:solidFill>
                <a:latin typeface="Tahoma" pitchFamily="34" charset="0"/>
              </a:rPr>
              <a:t>and Student Grievance Procedures in the Kansas State University Faculty Handbook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2"/>
                                        </p:tgtEl>
                                        <p:attrNameLst>
                                          <p:attrName>style.visibility</p:attrName>
                                        </p:attrNameLst>
                                      </p:cBhvr>
                                      <p:to>
                                        <p:strVal val="visible"/>
                                      </p:to>
                                    </p:set>
                                    <p:anim calcmode="lin" valueType="num">
                                      <p:cBhvr additive="base">
                                        <p:cTn id="13" dur="500" fill="hold"/>
                                        <p:tgtEl>
                                          <p:spTgt spid="7172"/>
                                        </p:tgtEl>
                                        <p:attrNameLst>
                                          <p:attrName>ppt_x</p:attrName>
                                        </p:attrNameLst>
                                      </p:cBhvr>
                                      <p:tavLst>
                                        <p:tav tm="0">
                                          <p:val>
                                            <p:strVal val="#ppt_x"/>
                                          </p:val>
                                        </p:tav>
                                        <p:tav tm="100000">
                                          <p:val>
                                            <p:strVal val="#ppt_x"/>
                                          </p:val>
                                        </p:tav>
                                      </p:tavLst>
                                    </p:anim>
                                    <p:anim calcmode="lin" valueType="num">
                                      <p:cBhvr additive="base">
                                        <p:cTn id="14"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P spid="7172"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effectLst>
            <a:outerShdw dist="35921" dir="2700000" algn="ctr" rotWithShape="0">
              <a:schemeClr val="bg2"/>
            </a:outerShdw>
          </a:effectLst>
        </p:spPr>
        <p:txBody>
          <a:bodyPr/>
          <a:lstStyle/>
          <a:p>
            <a:r>
              <a:rPr lang="en-GB" altLang="en-US" u="sng">
                <a:solidFill>
                  <a:srgbClr val="002060"/>
                </a:solidFill>
              </a:rPr>
              <a:t>Some Definitions - Conventional</a:t>
            </a:r>
            <a:endParaRPr lang="zh-CN" altLang="en-US" u="sng">
              <a:solidFill>
                <a:srgbClr val="002060"/>
              </a:solidFill>
            </a:endParaRPr>
          </a:p>
        </p:txBody>
      </p:sp>
      <p:sp>
        <p:nvSpPr>
          <p:cNvPr id="8195" name="Rectangle 3"/>
          <p:cNvSpPr>
            <a:spLocks noGrp="1" noChangeArrowheads="1"/>
          </p:cNvSpPr>
          <p:nvPr>
            <p:ph idx="1"/>
          </p:nvPr>
        </p:nvSpPr>
        <p:spPr/>
        <p:txBody>
          <a:bodyPr/>
          <a:lstStyle/>
          <a:p>
            <a:pPr marL="660400" indent="-660400">
              <a:buFontTx/>
              <a:buNone/>
            </a:pPr>
            <a:r>
              <a:rPr lang="zh-CN" altLang="zh-CN" dirty="0"/>
              <a:t>“Plagiarism, that is, using or copying the work of others (whether written, printed or in any other form) without proper acknowledgement in any coursework. </a:t>
            </a:r>
          </a:p>
          <a:p>
            <a:pPr marL="660400" indent="-660400">
              <a:buFontTx/>
              <a:buNone/>
            </a:pPr>
            <a:r>
              <a:rPr lang="zh-CN" altLang="zh-CN" dirty="0"/>
              <a:t>Repeating </a:t>
            </a:r>
            <a:r>
              <a:rPr lang="zh-CN" altLang="zh-CN" u="sng" dirty="0">
                <a:solidFill>
                  <a:srgbClr val="002060"/>
                </a:solidFill>
              </a:rPr>
              <a:t>work previously submitted</a:t>
            </a:r>
            <a:r>
              <a:rPr lang="zh-CN" altLang="zh-CN" dirty="0">
                <a:solidFill>
                  <a:srgbClr val="002060"/>
                </a:solidFill>
              </a:rPr>
              <a:t> </a:t>
            </a:r>
            <a:r>
              <a:rPr lang="zh-CN" altLang="zh-CN" dirty="0"/>
              <a:t>for another assignment without full acknowledgement of the extent to which that previous work has been used."</a:t>
            </a:r>
          </a:p>
        </p:txBody>
      </p:sp>
      <p:sp>
        <p:nvSpPr>
          <p:cNvPr id="8196" name="Text Box 4"/>
          <p:cNvSpPr txBox="1">
            <a:spLocks noChangeArrowheads="1"/>
          </p:cNvSpPr>
          <p:nvPr/>
        </p:nvSpPr>
        <p:spPr bwMode="auto">
          <a:xfrm>
            <a:off x="4859338" y="6165850"/>
            <a:ext cx="3168650" cy="581025"/>
          </a:xfrm>
          <a:prstGeom prst="rect">
            <a:avLst/>
          </a:prstGeom>
          <a:noFill/>
          <a:ln w="9525">
            <a:noFill/>
            <a:miter lim="800000"/>
            <a:headEnd/>
            <a:tailEnd/>
          </a:ln>
          <a:effectLst/>
        </p:spPr>
        <p:txBody>
          <a:bodyPr>
            <a:spAutoFit/>
          </a:bodyPr>
          <a:lstStyle/>
          <a:p>
            <a:pPr eaLnBrk="0" hangingPunct="0">
              <a:spcBef>
                <a:spcPct val="50000"/>
              </a:spcBef>
            </a:pPr>
            <a:r>
              <a:rPr lang="en-GB" altLang="en-US" sz="1600" dirty="0">
                <a:solidFill>
                  <a:srgbClr val="05FF05"/>
                </a:solidFill>
                <a:latin typeface="Tahoma" pitchFamily="34" charset="0"/>
              </a:rPr>
              <a:t>University of Essex Regulations on </a:t>
            </a:r>
            <a:r>
              <a:rPr lang="en-GB" altLang="en-US" sz="1600" i="1" dirty="0">
                <a:solidFill>
                  <a:srgbClr val="05FF05"/>
                </a:solidFill>
                <a:latin typeface="Tahoma" pitchFamily="34" charset="0"/>
              </a:rPr>
              <a:t>Cheating, </a:t>
            </a:r>
            <a:r>
              <a:rPr lang="en-GB" altLang="en-US" sz="1600" dirty="0">
                <a:solidFill>
                  <a:srgbClr val="05FF05"/>
                </a:solidFill>
                <a:latin typeface="Tahoma" pitchFamily="34" charset="0"/>
              </a:rPr>
              <a:t>Calendar,2007</a:t>
            </a:r>
            <a:endParaRPr lang="zh-CN" altLang="en-US" sz="1600" dirty="0">
              <a:solidFill>
                <a:srgbClr val="05FF05"/>
              </a:solidFill>
              <a:latin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196"/>
                                        </p:tgtEl>
                                        <p:attrNameLst>
                                          <p:attrName>style.visibility</p:attrName>
                                        </p:attrNameLst>
                                      </p:cBhvr>
                                      <p:to>
                                        <p:strVal val="visible"/>
                                      </p:to>
                                    </p:set>
                                    <p:anim calcmode="lin" valueType="num">
                                      <p:cBhvr additive="base">
                                        <p:cTn id="19" dur="500" fill="hold"/>
                                        <p:tgtEl>
                                          <p:spTgt spid="8196"/>
                                        </p:tgtEl>
                                        <p:attrNameLst>
                                          <p:attrName>ppt_x</p:attrName>
                                        </p:attrNameLst>
                                      </p:cBhvr>
                                      <p:tavLst>
                                        <p:tav tm="0">
                                          <p:val>
                                            <p:strVal val="#ppt_x"/>
                                          </p:val>
                                        </p:tav>
                                        <p:tav tm="100000">
                                          <p:val>
                                            <p:strVal val="#ppt_x"/>
                                          </p:val>
                                        </p:tav>
                                      </p:tavLst>
                                    </p:anim>
                                    <p:anim calcmode="lin" valueType="num">
                                      <p:cBhvr additive="base">
                                        <p:cTn id="20"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P spid="819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790575" y="1454150"/>
            <a:ext cx="8029575" cy="4784725"/>
          </a:xfrm>
          <a:prstGeom prst="rect">
            <a:avLst/>
          </a:prstGeom>
          <a:noFill/>
          <a:ln w="9525" cmpd="sng">
            <a:noFill/>
            <a:miter lim="800000"/>
            <a:headEnd/>
            <a:tailEnd/>
          </a:ln>
          <a:effectLst/>
        </p:spPr>
        <p:txBody>
          <a:bodyPr>
            <a:spAutoFit/>
          </a:bodyPr>
          <a:lstStyle/>
          <a:p>
            <a:r>
              <a:rPr lang="zh-CN" altLang="zh-CN" sz="2800" dirty="0"/>
              <a:t>Plagiarism is a disturbing issue among academic societies across the world.  More and more students in the higher education levels are resorting to plagiarism to complete assignments, tasks and research papers.  In fact, many websites are established to accommodate this need.  Research papers are made available for free or at a price online.  Despite students having ample warnings, both written and verbal, the rates of plagiarism has increased rather than decreased.  </a:t>
            </a:r>
          </a:p>
        </p:txBody>
      </p:sp>
      <p:sp>
        <p:nvSpPr>
          <p:cNvPr id="9219" name="Text Box 3"/>
          <p:cNvSpPr txBox="1">
            <a:spLocks noChangeArrowheads="1"/>
          </p:cNvSpPr>
          <p:nvPr/>
        </p:nvSpPr>
        <p:spPr bwMode="auto">
          <a:xfrm>
            <a:off x="577850" y="254000"/>
            <a:ext cx="8170863" cy="914400"/>
          </a:xfrm>
          <a:prstGeom prst="rect">
            <a:avLst/>
          </a:prstGeom>
          <a:noFill/>
          <a:ln w="9525" cmpd="sng">
            <a:noFill/>
            <a:miter lim="800000"/>
            <a:headEnd/>
            <a:tailEnd/>
          </a:ln>
          <a:effectLst/>
        </p:spPr>
        <p:txBody>
          <a:bodyPr>
            <a:spAutoFit/>
          </a:bodyPr>
          <a:lstStyle/>
          <a:p>
            <a:r>
              <a:rPr lang="zh-CN" altLang="en-US" sz="5400"/>
              <a:t>Current Situation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790575" y="141288"/>
            <a:ext cx="7239000" cy="914400"/>
          </a:xfrm>
          <a:prstGeom prst="rect">
            <a:avLst/>
          </a:prstGeom>
          <a:noFill/>
          <a:ln w="9525" cmpd="sng">
            <a:noFill/>
            <a:miter lim="800000"/>
            <a:headEnd/>
            <a:tailEnd/>
          </a:ln>
          <a:effectLst/>
        </p:spPr>
        <p:txBody>
          <a:bodyPr>
            <a:spAutoFit/>
          </a:bodyPr>
          <a:lstStyle/>
          <a:p>
            <a:r>
              <a:rPr lang="zh-CN" altLang="en-US" sz="5400"/>
              <a:t>Current Trends</a:t>
            </a:r>
          </a:p>
        </p:txBody>
      </p:sp>
      <p:sp>
        <p:nvSpPr>
          <p:cNvPr id="10243" name="Text Box 3"/>
          <p:cNvSpPr txBox="1">
            <a:spLocks noChangeArrowheads="1"/>
          </p:cNvSpPr>
          <p:nvPr/>
        </p:nvSpPr>
        <p:spPr bwMode="auto">
          <a:xfrm>
            <a:off x="819150" y="1693863"/>
            <a:ext cx="8074025" cy="4784725"/>
          </a:xfrm>
          <a:prstGeom prst="rect">
            <a:avLst/>
          </a:prstGeom>
          <a:noFill/>
          <a:ln w="9525" cmpd="sng">
            <a:noFill/>
            <a:miter lim="800000"/>
            <a:headEnd/>
            <a:tailEnd/>
          </a:ln>
          <a:effectLst/>
        </p:spPr>
        <p:txBody>
          <a:bodyPr>
            <a:spAutoFit/>
          </a:bodyPr>
          <a:lstStyle/>
          <a:p>
            <a:r>
              <a:rPr lang="zh-CN" altLang="zh-CN" sz="2800" dirty="0"/>
              <a:t>The rules on plagiarism are usually published in the handbook on academic rules and regulations.  It is a concept that has been embedded in many curriculums across the world. </a:t>
            </a:r>
          </a:p>
          <a:p>
            <a:r>
              <a:rPr lang="zh-CN" altLang="zh-CN" sz="2800" dirty="0"/>
              <a:t>The act, whether intentionally or unintentionally, may result in the severe punishment of being expelled from an institution.  Less major cases may simply result in lowering a student's grade in the subject involved.  Regardless of severe warnings to students, cases of plagiarism seem to be on the rise.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606425" y="465138"/>
            <a:ext cx="7710488" cy="769441"/>
          </a:xfrm>
          <a:prstGeom prst="rect">
            <a:avLst/>
          </a:prstGeom>
          <a:noFill/>
          <a:ln w="9525" cmpd="sng">
            <a:noFill/>
            <a:miter lim="800000"/>
            <a:headEnd/>
            <a:tailEnd/>
          </a:ln>
          <a:effectLst/>
        </p:spPr>
        <p:txBody>
          <a:bodyPr>
            <a:spAutoFit/>
          </a:bodyPr>
          <a:lstStyle/>
          <a:p>
            <a:r>
              <a:rPr lang="en-US" altLang="zh-CN" sz="4400" dirty="0" smtClean="0"/>
              <a:t>Plagiarism in China</a:t>
            </a:r>
          </a:p>
        </p:txBody>
      </p:sp>
      <p:sp>
        <p:nvSpPr>
          <p:cNvPr id="5" name="Text Box 3"/>
          <p:cNvSpPr txBox="1">
            <a:spLocks noChangeArrowheads="1"/>
          </p:cNvSpPr>
          <p:nvPr/>
        </p:nvSpPr>
        <p:spPr bwMode="auto">
          <a:xfrm>
            <a:off x="819150" y="1693863"/>
            <a:ext cx="8074025" cy="4401205"/>
          </a:xfrm>
          <a:prstGeom prst="rect">
            <a:avLst/>
          </a:prstGeom>
          <a:noFill/>
          <a:ln w="9525" cmpd="sng">
            <a:noFill/>
            <a:miter lim="800000"/>
            <a:headEnd/>
            <a:tailEnd/>
          </a:ln>
          <a:effectLst/>
        </p:spPr>
        <p:txBody>
          <a:bodyPr>
            <a:spAutoFit/>
          </a:bodyPr>
          <a:lstStyle/>
          <a:p>
            <a:r>
              <a:rPr lang="en-US" sz="2800" dirty="0"/>
              <a:t>I</a:t>
            </a:r>
            <a:r>
              <a:rPr lang="en-US" sz="2800" dirty="0" smtClean="0"/>
              <a:t>n China</a:t>
            </a:r>
          </a:p>
          <a:p>
            <a:r>
              <a:rPr lang="en-US" sz="2800" dirty="0" smtClean="0"/>
              <a:t>	 </a:t>
            </a:r>
            <a:r>
              <a:rPr lang="en-US" sz="2800" dirty="0"/>
              <a:t>A</a:t>
            </a:r>
            <a:r>
              <a:rPr lang="en-US" sz="2800" dirty="0" smtClean="0"/>
              <a:t> </a:t>
            </a:r>
            <a:r>
              <a:rPr lang="en-US" sz="2800" dirty="0"/>
              <a:t>tool to gain individual </a:t>
            </a:r>
            <a:r>
              <a:rPr lang="en-US" sz="2800" dirty="0" smtClean="0"/>
              <a:t>benefit.</a:t>
            </a:r>
          </a:p>
          <a:p>
            <a:r>
              <a:rPr lang="en-US" sz="2800" dirty="0" smtClean="0"/>
              <a:t> 	Happens </a:t>
            </a:r>
            <a:r>
              <a:rPr lang="en-US" sz="2800" dirty="0"/>
              <a:t>everywhere in society. </a:t>
            </a:r>
            <a:endParaRPr lang="en-US" sz="2800" dirty="0" smtClean="0"/>
          </a:p>
          <a:p>
            <a:endParaRPr lang="en-US" sz="2800" dirty="0" smtClean="0"/>
          </a:p>
          <a:p>
            <a:r>
              <a:rPr lang="en-US" sz="2800" dirty="0" smtClean="0"/>
              <a:t>Plagiarism </a:t>
            </a:r>
            <a:r>
              <a:rPr lang="en-US" sz="2800" dirty="0"/>
              <a:t>is common in Chinese college, from students to professors. Although plagiarism will result in failing grade and be expelled from the class, it still did not deter the students from plagiarizing. </a:t>
            </a:r>
            <a:endParaRPr lang="zh-CN" altLang="en-US" sz="2800" dirty="0"/>
          </a:p>
          <a:p>
            <a:endParaRPr lang="zh-CN" altLang="zh-CN"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 calcmode="lin" valueType="num">
                                      <p:cBhvr additive="base">
                                        <p:cTn id="2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4187846" y="6165850"/>
            <a:ext cx="4313244" cy="954107"/>
          </a:xfrm>
          <a:prstGeom prst="rect">
            <a:avLst/>
          </a:prstGeom>
          <a:noFill/>
          <a:ln w="9525">
            <a:noFill/>
            <a:miter lim="800000"/>
            <a:headEnd/>
            <a:tailEnd/>
          </a:ln>
          <a:effectLst/>
        </p:spPr>
        <p:txBody>
          <a:bodyPr wrap="square">
            <a:spAutoFit/>
          </a:bodyPr>
          <a:lstStyle/>
          <a:p>
            <a:pPr eaLnBrk="0" hangingPunct="0">
              <a:spcBef>
                <a:spcPct val="50000"/>
              </a:spcBef>
            </a:pPr>
            <a:r>
              <a:rPr lang="en-GB" altLang="en-US" sz="1600" dirty="0" smtClean="0">
                <a:solidFill>
                  <a:srgbClr val="05FF05"/>
                </a:solidFill>
                <a:latin typeface="Tahoma" pitchFamily="34" charset="0"/>
              </a:rPr>
              <a:t>- Example from </a:t>
            </a:r>
            <a:r>
              <a:rPr lang="en-US" altLang="en-US" sz="1600" i="1" dirty="0" smtClean="0">
                <a:solidFill>
                  <a:srgbClr val="05FF05"/>
                </a:solidFill>
                <a:latin typeface="Tahoma" pitchFamily="34" charset="0"/>
              </a:rPr>
              <a:t>The Scourge of Plagiarism in China, </a:t>
            </a:r>
            <a:r>
              <a:rPr lang="en-US" altLang="en-US" sz="1600" dirty="0" smtClean="0">
                <a:solidFill>
                  <a:srgbClr val="05FF05"/>
                </a:solidFill>
                <a:latin typeface="Tahoma" pitchFamily="34" charset="0"/>
              </a:rPr>
              <a:t>By Terence Chen, April 29, 2011</a:t>
            </a:r>
          </a:p>
          <a:p>
            <a:pPr eaLnBrk="0" hangingPunct="0">
              <a:spcBef>
                <a:spcPct val="50000"/>
              </a:spcBef>
            </a:pPr>
            <a:endParaRPr lang="zh-CN" altLang="en-US" sz="1600" dirty="0">
              <a:solidFill>
                <a:srgbClr val="05FF05"/>
              </a:solidFill>
              <a:latin typeface="Tahoma" pitchFamily="34" charset="0"/>
            </a:endParaRPr>
          </a:p>
        </p:txBody>
      </p:sp>
      <p:sp>
        <p:nvSpPr>
          <p:cNvPr id="5" name="Text Box 3"/>
          <p:cNvSpPr txBox="1">
            <a:spLocks noChangeArrowheads="1"/>
          </p:cNvSpPr>
          <p:nvPr/>
        </p:nvSpPr>
        <p:spPr bwMode="auto">
          <a:xfrm>
            <a:off x="712817" y="1428736"/>
            <a:ext cx="8074025" cy="5509200"/>
          </a:xfrm>
          <a:prstGeom prst="rect">
            <a:avLst/>
          </a:prstGeom>
          <a:noFill/>
          <a:ln w="9525" cmpd="sng">
            <a:noFill/>
            <a:miter lim="800000"/>
            <a:headEnd/>
            <a:tailEnd/>
          </a:ln>
          <a:effectLst/>
        </p:spPr>
        <p:txBody>
          <a:bodyPr>
            <a:spAutoFit/>
          </a:bodyPr>
          <a:lstStyle/>
          <a:p>
            <a:r>
              <a:rPr lang="en-US" dirty="0"/>
              <a:t> </a:t>
            </a:r>
            <a:r>
              <a:rPr lang="en-US" dirty="0" smtClean="0"/>
              <a:t>   The </a:t>
            </a:r>
            <a:r>
              <a:rPr lang="en-US" dirty="0"/>
              <a:t>hot topic today in China's academic is the revelation of the scandal in which Li </a:t>
            </a:r>
            <a:r>
              <a:rPr lang="en-US" dirty="0" err="1"/>
              <a:t>Lianshan</a:t>
            </a:r>
            <a:r>
              <a:rPr lang="en-US" dirty="0"/>
              <a:t>, a former prominent professor from Xi'an </a:t>
            </a:r>
            <a:r>
              <a:rPr lang="en-US" dirty="0" err="1"/>
              <a:t>Jiaotong</a:t>
            </a:r>
            <a:r>
              <a:rPr lang="en-US" dirty="0"/>
              <a:t> University, copied research analysis from others. The data on the economic benefits of his work was also found rigged, as the Ministry of Science and Technology recently confirmed. Li has been stripped of a top national science award by the Ministry.</a:t>
            </a:r>
            <a:endParaRPr lang="zh-CN" altLang="en-US" dirty="0"/>
          </a:p>
          <a:p>
            <a:r>
              <a:rPr lang="en-US" dirty="0" smtClean="0"/>
              <a:t>    It </a:t>
            </a:r>
            <a:r>
              <a:rPr lang="en-US" dirty="0"/>
              <a:t>isn't the scandal per se that is disturbing. When six retired colleagues found out about Li </a:t>
            </a:r>
            <a:r>
              <a:rPr lang="en-US" dirty="0" err="1"/>
              <a:t>Lianshan's</a:t>
            </a:r>
            <a:r>
              <a:rPr lang="en-US" dirty="0"/>
              <a:t> plagiarism and reported it to the school three years ago, nobody paid any attention. Li's colleagues said that the university tried to persuade them to take back their accusations in order to "save school's face" and "save China's face." The unnamed "school leader" also said to them that "it is not easy to see our school being placed among the top of the Chinese universities ranking, so please do not tarnish the school's reputation."</a:t>
            </a:r>
            <a:endParaRPr lang="zh-CN" altLang="en-US" dirty="0"/>
          </a:p>
          <a:p>
            <a:r>
              <a:rPr lang="en-US" dirty="0" smtClean="0"/>
              <a:t>    The </a:t>
            </a:r>
            <a:r>
              <a:rPr lang="en-US" dirty="0"/>
              <a:t>request was refused by the six retirees when Li </a:t>
            </a:r>
            <a:r>
              <a:rPr lang="en-US" dirty="0" err="1"/>
              <a:t>Lianshan</a:t>
            </a:r>
            <a:r>
              <a:rPr lang="en-US" dirty="0"/>
              <a:t> agreed to share the award prize with the six colleagues to shut them up. The school continued to cover up the scandal and didn't sack Li until a TV program reported it to the public last year.</a:t>
            </a:r>
            <a:endParaRPr lang="zh-CN" altLang="en-US" dirty="0"/>
          </a:p>
          <a:p>
            <a:endParaRPr lang="zh-CN" altLang="zh-CN" sz="2800" dirty="0"/>
          </a:p>
        </p:txBody>
      </p:sp>
      <p:sp>
        <p:nvSpPr>
          <p:cNvPr id="6" name="Text Box 2"/>
          <p:cNvSpPr txBox="1">
            <a:spLocks noChangeArrowheads="1"/>
          </p:cNvSpPr>
          <p:nvPr/>
        </p:nvSpPr>
        <p:spPr bwMode="auto">
          <a:xfrm>
            <a:off x="606425" y="465138"/>
            <a:ext cx="7710488" cy="523220"/>
          </a:xfrm>
          <a:prstGeom prst="rect">
            <a:avLst/>
          </a:prstGeom>
          <a:noFill/>
          <a:ln w="9525" cmpd="sng">
            <a:noFill/>
            <a:miter lim="800000"/>
            <a:headEnd/>
            <a:tailEnd/>
          </a:ln>
          <a:effectLst/>
        </p:spPr>
        <p:txBody>
          <a:bodyPr>
            <a:spAutoFit/>
          </a:bodyPr>
          <a:lstStyle/>
          <a:p>
            <a:r>
              <a:rPr lang="en-US" altLang="zh-CN" sz="2800" dirty="0" smtClean="0"/>
              <a:t>Academic plagiarism case- Professor Li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Serious?</a:t>
            </a:r>
            <a:endParaRPr lang="zh-CN" altLang="en-US" dirty="0"/>
          </a:p>
        </p:txBody>
      </p:sp>
      <p:sp>
        <p:nvSpPr>
          <p:cNvPr id="3" name="内容占位符 2"/>
          <p:cNvSpPr>
            <a:spLocks noGrp="1"/>
          </p:cNvSpPr>
          <p:nvPr>
            <p:ph idx="1"/>
          </p:nvPr>
        </p:nvSpPr>
        <p:spPr/>
        <p:txBody>
          <a:bodyPr>
            <a:noAutofit/>
          </a:bodyPr>
          <a:lstStyle/>
          <a:p>
            <a:pPr>
              <a:buNone/>
            </a:pPr>
            <a:r>
              <a:rPr lang="en-US" sz="2400" dirty="0" smtClean="0"/>
              <a:t>    	</a:t>
            </a:r>
            <a:r>
              <a:rPr lang="en-US" sz="2400" dirty="0" smtClean="0">
                <a:latin typeface="Arial" pitchFamily="34" charset="0"/>
                <a:cs typeface="Arial" pitchFamily="34" charset="0"/>
              </a:rPr>
              <a:t>    Like in other countries, plagiarism is also a serious issue in China. </a:t>
            </a:r>
            <a:r>
              <a:rPr lang="en-US" altLang="zh-CN" sz="2400" dirty="0" smtClean="0">
                <a:latin typeface="Arial" pitchFamily="34" charset="0"/>
                <a:cs typeface="Arial" pitchFamily="34" charset="0"/>
              </a:rPr>
              <a:t>When students are reported cheating in their exam, the consequence is failing grade. They will also be in danger of being expelled from class.</a:t>
            </a:r>
          </a:p>
          <a:p>
            <a:pPr>
              <a:buNone/>
            </a:pPr>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    However many cases of plagiarism will not be reported. As I mentioned in the example, some colleges concern about their reputation, so they decide to cover the plagiarism and keep silence. I also experienced a lot and heard a lot from my friends that many students, who were caught cheating in exam by their teachers, gave their teachers money and then they will not be reported to the school.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3" presetClass="entr" presetSubtype="16"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p:cTn id="1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Trek</Template>
  <TotalTime>157255609</TotalTime>
  <Pages>0</Pages>
  <Words>1055</Words>
  <Characters>0</Characters>
  <Application>Microsoft Office PowerPoint</Application>
  <DocSecurity>0</DocSecurity>
  <PresentationFormat>全屏显示(4:3)</PresentationFormat>
  <Lines>0</Lines>
  <Paragraphs>83</Paragraphs>
  <Slides>17</Slides>
  <Notes>1</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跋涉</vt:lpstr>
      <vt:lpstr>Plagiarism</vt:lpstr>
      <vt:lpstr>Some Definitions - Unconventional</vt:lpstr>
      <vt:lpstr>Some Definitions - Conventional</vt:lpstr>
      <vt:lpstr>Some Definitions - Conventional</vt:lpstr>
      <vt:lpstr>幻灯片 5</vt:lpstr>
      <vt:lpstr>幻灯片 6</vt:lpstr>
      <vt:lpstr>幻灯片 7</vt:lpstr>
      <vt:lpstr>幻灯片 8</vt:lpstr>
      <vt:lpstr>Serious?</vt:lpstr>
      <vt:lpstr>幻灯片 10</vt:lpstr>
      <vt:lpstr>幻灯片 11</vt:lpstr>
      <vt:lpstr>How serious plagiarism is in UAE?</vt:lpstr>
      <vt:lpstr>幻灯片 13</vt:lpstr>
      <vt:lpstr>The similarities and differences on plagiarism on theses three countries:</vt:lpstr>
      <vt:lpstr>Plagiarism</vt:lpstr>
      <vt:lpstr>Suggestions for Students</vt:lpstr>
      <vt:lpstr>幻灯片 17</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Plagiarism</dc:title>
  <dc:creator>hujunhao</dc:creator>
  <cp:lastModifiedBy>Windows 用户</cp:lastModifiedBy>
  <cp:revision>45</cp:revision>
  <cp:lastPrinted>1899-12-30T00:00:00Z</cp:lastPrinted>
  <dcterms:created xsi:type="dcterms:W3CDTF">2011-07-18T23:15:55Z</dcterms:created>
  <dcterms:modified xsi:type="dcterms:W3CDTF">2011-07-20T00:45:21Z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2052-6.6.0.2877</vt:lpwstr>
  </property>
</Properties>
</file>